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558"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xmlns="" val="115434604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4" name="Google Shape;8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5" name="Google Shape;12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7" name="Google Shape;13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9" name="Google Shape;14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9" name="Google Shape;15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2" name="Google Shape;17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8" name="Google Shape;18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0" name="Google Shape;20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6" name="Google Shape;21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8" name="Google Shape;228;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4" name="Google Shape;244;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4" name="Google Shape;254;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4" name="Google Shape;264;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7" name="Google Shape;27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chemeClr val="lt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110000"/>
              </a:lnSpc>
              <a:spcBef>
                <a:spcPts val="1000"/>
              </a:spcBef>
              <a:spcAft>
                <a:spcPts val="0"/>
              </a:spcAft>
              <a:buSzPts val="2000"/>
              <a:buNone/>
              <a:defRPr sz="2000">
                <a:latin typeface="Avenir"/>
                <a:ea typeface="Avenir"/>
                <a:cs typeface="Avenir"/>
                <a:sym typeface="Avenir"/>
              </a:defRPr>
            </a:lvl1pPr>
            <a:lvl2pPr lvl="1" algn="ctr">
              <a:lnSpc>
                <a:spcPct val="110000"/>
              </a:lnSpc>
              <a:spcBef>
                <a:spcPts val="500"/>
              </a:spcBef>
              <a:spcAft>
                <a:spcPts val="0"/>
              </a:spcAft>
              <a:buSzPts val="2000"/>
              <a:buNone/>
              <a:defRPr sz="2000"/>
            </a:lvl2pPr>
            <a:lvl3pPr lvl="2" algn="ctr">
              <a:lnSpc>
                <a:spcPct val="110000"/>
              </a:lnSpc>
              <a:spcBef>
                <a:spcPts val="500"/>
              </a:spcBef>
              <a:spcAft>
                <a:spcPts val="0"/>
              </a:spcAft>
              <a:buSzPts val="1800"/>
              <a:buNone/>
              <a:defRPr sz="1800"/>
            </a:lvl3pPr>
            <a:lvl4pPr lvl="3" algn="ctr">
              <a:lnSpc>
                <a:spcPct val="110000"/>
              </a:lnSpc>
              <a:spcBef>
                <a:spcPts val="500"/>
              </a:spcBef>
              <a:spcAft>
                <a:spcPts val="0"/>
              </a:spcAft>
              <a:buSzPts val="1600"/>
              <a:buNone/>
              <a:defRPr sz="1600"/>
            </a:lvl4pPr>
            <a:lvl5pPr lvl="4" algn="ctr">
              <a:lnSpc>
                <a:spcPct val="11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2"/>
          <p:cNvSpPr txBox="1">
            <a:spLocks noGrp="1"/>
          </p:cNvSpPr>
          <p:nvPr>
            <p:ph type="dt" idx="10"/>
          </p:nvPr>
        </p:nvSpPr>
        <p:spPr>
          <a:xfrm>
            <a:off x="838200" y="632460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038600" y="632460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8610600" y="632460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838200" y="365760"/>
            <a:ext cx="10515600" cy="132556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body" idx="1"/>
          </p:nvPr>
        </p:nvSpPr>
        <p:spPr>
          <a:xfrm>
            <a:off x="838200" y="1949450"/>
            <a:ext cx="10515600" cy="4195763"/>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SzPts val="1800"/>
              <a:buChar char="•"/>
              <a:defRPr/>
            </a:lvl1pPr>
            <a:lvl2pPr marL="914400" lvl="1" indent="-342900" algn="l">
              <a:lnSpc>
                <a:spcPct val="110000"/>
              </a:lnSpc>
              <a:spcBef>
                <a:spcPts val="500"/>
              </a:spcBef>
              <a:spcAft>
                <a:spcPts val="0"/>
              </a:spcAft>
              <a:buSzPts val="1800"/>
              <a:buChar char="•"/>
              <a:defRPr/>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3"/>
          <p:cNvSpPr txBox="1">
            <a:spLocks noGrp="1"/>
          </p:cNvSpPr>
          <p:nvPr>
            <p:ph type="dt" idx="10"/>
          </p:nvPr>
        </p:nvSpPr>
        <p:spPr>
          <a:xfrm>
            <a:off x="838200" y="632460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4038600" y="632460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8610600" y="632460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2400"/>
              <a:buNone/>
              <a:defRPr sz="2400">
                <a:solidFill>
                  <a:schemeClr val="lt1"/>
                </a:solidFill>
              </a:defRPr>
            </a:lvl1pPr>
            <a:lvl2pPr marL="914400" lvl="1" indent="-228600" algn="l">
              <a:lnSpc>
                <a:spcPct val="110000"/>
              </a:lnSpc>
              <a:spcBef>
                <a:spcPts val="500"/>
              </a:spcBef>
              <a:spcAft>
                <a:spcPts val="0"/>
              </a:spcAft>
              <a:buSzPts val="2000"/>
              <a:buNone/>
              <a:defRPr sz="2000">
                <a:solidFill>
                  <a:srgbClr val="888888"/>
                </a:solidFill>
              </a:defRPr>
            </a:lvl2pPr>
            <a:lvl3pPr marL="1371600" lvl="2" indent="-228600" algn="l">
              <a:lnSpc>
                <a:spcPct val="110000"/>
              </a:lnSpc>
              <a:spcBef>
                <a:spcPts val="500"/>
              </a:spcBef>
              <a:spcAft>
                <a:spcPts val="0"/>
              </a:spcAft>
              <a:buSzPts val="1800"/>
              <a:buNone/>
              <a:defRPr sz="1800">
                <a:solidFill>
                  <a:srgbClr val="888888"/>
                </a:solidFill>
              </a:defRPr>
            </a:lvl3pPr>
            <a:lvl4pPr marL="1828800" lvl="3" indent="-228600" algn="l">
              <a:lnSpc>
                <a:spcPct val="110000"/>
              </a:lnSpc>
              <a:spcBef>
                <a:spcPts val="500"/>
              </a:spcBef>
              <a:spcAft>
                <a:spcPts val="0"/>
              </a:spcAft>
              <a:buSzPts val="1600"/>
              <a:buNone/>
              <a:defRPr sz="1600">
                <a:solidFill>
                  <a:srgbClr val="888888"/>
                </a:solidFill>
              </a:defRPr>
            </a:lvl4pPr>
            <a:lvl5pPr marL="2286000" lvl="4" indent="-228600" algn="l">
              <a:lnSpc>
                <a:spcPct val="11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8" name="Google Shape;28;p4"/>
          <p:cNvSpPr txBox="1">
            <a:spLocks noGrp="1"/>
          </p:cNvSpPr>
          <p:nvPr>
            <p:ph type="dt" idx="10"/>
          </p:nvPr>
        </p:nvSpPr>
        <p:spPr>
          <a:xfrm>
            <a:off x="838200" y="632460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4038600" y="632460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8610600" y="632460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38200" y="365760"/>
            <a:ext cx="10515600" cy="132556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SzPts val="1800"/>
              <a:buChar char="•"/>
              <a:defRPr/>
            </a:lvl1pPr>
            <a:lvl2pPr marL="914400" lvl="1" indent="-342900" algn="l">
              <a:lnSpc>
                <a:spcPct val="110000"/>
              </a:lnSpc>
              <a:spcBef>
                <a:spcPts val="500"/>
              </a:spcBef>
              <a:spcAft>
                <a:spcPts val="0"/>
              </a:spcAft>
              <a:buSzPts val="1800"/>
              <a:buChar char="•"/>
              <a:defRPr/>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SzPts val="1800"/>
              <a:buChar char="•"/>
              <a:defRPr/>
            </a:lvl1pPr>
            <a:lvl2pPr marL="914400" lvl="1" indent="-342900" algn="l">
              <a:lnSpc>
                <a:spcPct val="110000"/>
              </a:lnSpc>
              <a:spcBef>
                <a:spcPts val="500"/>
              </a:spcBef>
              <a:spcAft>
                <a:spcPts val="0"/>
              </a:spcAft>
              <a:buSzPts val="1800"/>
              <a:buChar char="•"/>
              <a:defRPr/>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5"/>
          <p:cNvSpPr txBox="1">
            <a:spLocks noGrp="1"/>
          </p:cNvSpPr>
          <p:nvPr>
            <p:ph type="dt" idx="10"/>
          </p:nvPr>
        </p:nvSpPr>
        <p:spPr>
          <a:xfrm>
            <a:off x="838200" y="632460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4038600" y="632460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8610600" y="632460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839788" y="1752600"/>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SzPts val="2400"/>
              <a:buNone/>
              <a:defRPr sz="2400" b="1"/>
            </a:lvl1pPr>
            <a:lvl2pPr marL="914400" lvl="1" indent="-228600" algn="l">
              <a:lnSpc>
                <a:spcPct val="110000"/>
              </a:lnSpc>
              <a:spcBef>
                <a:spcPts val="500"/>
              </a:spcBef>
              <a:spcAft>
                <a:spcPts val="0"/>
              </a:spcAft>
              <a:buSzPts val="2000"/>
              <a:buNone/>
              <a:defRPr sz="2000" b="1"/>
            </a:lvl2pPr>
            <a:lvl3pPr marL="1371600" lvl="2" indent="-228600" algn="l">
              <a:lnSpc>
                <a:spcPct val="110000"/>
              </a:lnSpc>
              <a:spcBef>
                <a:spcPts val="500"/>
              </a:spcBef>
              <a:spcAft>
                <a:spcPts val="0"/>
              </a:spcAft>
              <a:buSzPts val="1800"/>
              <a:buNone/>
              <a:defRPr sz="1800" b="1"/>
            </a:lvl3pPr>
            <a:lvl4pPr marL="1828800" lvl="3" indent="-228600" algn="l">
              <a:lnSpc>
                <a:spcPct val="110000"/>
              </a:lnSpc>
              <a:spcBef>
                <a:spcPts val="500"/>
              </a:spcBef>
              <a:spcAft>
                <a:spcPts val="0"/>
              </a:spcAft>
              <a:buSzPts val="1600"/>
              <a:buNone/>
              <a:defRPr sz="1600" b="1"/>
            </a:lvl4pPr>
            <a:lvl5pPr marL="2286000" lvl="4" indent="-228600" algn="l">
              <a:lnSpc>
                <a:spcPct val="11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2"/>
          </p:nvPr>
        </p:nvSpPr>
        <p:spPr>
          <a:xfrm>
            <a:off x="839788" y="2666999"/>
            <a:ext cx="5157787" cy="3522663"/>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SzPts val="1800"/>
              <a:buChar char="•"/>
              <a:defRPr/>
            </a:lvl1pPr>
            <a:lvl2pPr marL="914400" lvl="1" indent="-342900" algn="l">
              <a:lnSpc>
                <a:spcPct val="110000"/>
              </a:lnSpc>
              <a:spcBef>
                <a:spcPts val="500"/>
              </a:spcBef>
              <a:spcAft>
                <a:spcPts val="0"/>
              </a:spcAft>
              <a:buSzPts val="1800"/>
              <a:buChar char="•"/>
              <a:defRPr/>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body" idx="3"/>
          </p:nvPr>
        </p:nvSpPr>
        <p:spPr>
          <a:xfrm>
            <a:off x="6172200" y="1752600"/>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SzPts val="2400"/>
              <a:buNone/>
              <a:defRPr sz="2400" b="1"/>
            </a:lvl1pPr>
            <a:lvl2pPr marL="914400" lvl="1" indent="-228600" algn="l">
              <a:lnSpc>
                <a:spcPct val="110000"/>
              </a:lnSpc>
              <a:spcBef>
                <a:spcPts val="500"/>
              </a:spcBef>
              <a:spcAft>
                <a:spcPts val="0"/>
              </a:spcAft>
              <a:buSzPts val="2000"/>
              <a:buNone/>
              <a:defRPr sz="2000" b="1"/>
            </a:lvl2pPr>
            <a:lvl3pPr marL="1371600" lvl="2" indent="-228600" algn="l">
              <a:lnSpc>
                <a:spcPct val="110000"/>
              </a:lnSpc>
              <a:spcBef>
                <a:spcPts val="500"/>
              </a:spcBef>
              <a:spcAft>
                <a:spcPts val="0"/>
              </a:spcAft>
              <a:buSzPts val="1800"/>
              <a:buNone/>
              <a:defRPr sz="1800" b="1"/>
            </a:lvl3pPr>
            <a:lvl4pPr marL="1828800" lvl="3" indent="-228600" algn="l">
              <a:lnSpc>
                <a:spcPct val="110000"/>
              </a:lnSpc>
              <a:spcBef>
                <a:spcPts val="500"/>
              </a:spcBef>
              <a:spcAft>
                <a:spcPts val="0"/>
              </a:spcAft>
              <a:buSzPts val="1600"/>
              <a:buNone/>
              <a:defRPr sz="1600" b="1"/>
            </a:lvl4pPr>
            <a:lvl5pPr marL="2286000" lvl="4" indent="-228600" algn="l">
              <a:lnSpc>
                <a:spcPct val="11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6"/>
          <p:cNvSpPr txBox="1">
            <a:spLocks noGrp="1"/>
          </p:cNvSpPr>
          <p:nvPr>
            <p:ph type="body" idx="4"/>
          </p:nvPr>
        </p:nvSpPr>
        <p:spPr>
          <a:xfrm>
            <a:off x="6172200" y="2666999"/>
            <a:ext cx="5183188" cy="3522663"/>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SzPts val="1800"/>
              <a:buChar char="•"/>
              <a:defRPr/>
            </a:lvl1pPr>
            <a:lvl2pPr marL="914400" lvl="1" indent="-342900" algn="l">
              <a:lnSpc>
                <a:spcPct val="110000"/>
              </a:lnSpc>
              <a:spcBef>
                <a:spcPts val="500"/>
              </a:spcBef>
              <a:spcAft>
                <a:spcPts val="0"/>
              </a:spcAft>
              <a:buSzPts val="1800"/>
              <a:buChar char="•"/>
              <a:defRPr/>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
          <p:cNvSpPr txBox="1">
            <a:spLocks noGrp="1"/>
          </p:cNvSpPr>
          <p:nvPr>
            <p:ph type="dt" idx="10"/>
          </p:nvPr>
        </p:nvSpPr>
        <p:spPr>
          <a:xfrm>
            <a:off x="838200" y="632460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
          <p:cNvSpPr txBox="1">
            <a:spLocks noGrp="1"/>
          </p:cNvSpPr>
          <p:nvPr>
            <p:ph type="ftr" idx="11"/>
          </p:nvPr>
        </p:nvSpPr>
        <p:spPr>
          <a:xfrm>
            <a:off x="4038600" y="632460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6"/>
          <p:cNvSpPr txBox="1">
            <a:spLocks noGrp="1"/>
          </p:cNvSpPr>
          <p:nvPr>
            <p:ph type="sldNum" idx="12"/>
          </p:nvPr>
        </p:nvSpPr>
        <p:spPr>
          <a:xfrm>
            <a:off x="8610600" y="632460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7"/>
          <p:cNvSpPr txBox="1">
            <a:spLocks noGrp="1"/>
          </p:cNvSpPr>
          <p:nvPr>
            <p:ph type="title"/>
          </p:nvPr>
        </p:nvSpPr>
        <p:spPr>
          <a:xfrm>
            <a:off x="838200" y="365760"/>
            <a:ext cx="10515600" cy="132556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7"/>
          <p:cNvSpPr txBox="1">
            <a:spLocks noGrp="1"/>
          </p:cNvSpPr>
          <p:nvPr>
            <p:ph type="dt" idx="10"/>
          </p:nvPr>
        </p:nvSpPr>
        <p:spPr>
          <a:xfrm>
            <a:off x="838200" y="632460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7"/>
          <p:cNvSpPr txBox="1">
            <a:spLocks noGrp="1"/>
          </p:cNvSpPr>
          <p:nvPr>
            <p:ph type="ftr" idx="11"/>
          </p:nvPr>
        </p:nvSpPr>
        <p:spPr>
          <a:xfrm>
            <a:off x="4038600" y="632460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sldNum" idx="12"/>
          </p:nvPr>
        </p:nvSpPr>
        <p:spPr>
          <a:xfrm>
            <a:off x="8610600" y="632460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8"/>
          <p:cNvSpPr txBox="1">
            <a:spLocks noGrp="1"/>
          </p:cNvSpPr>
          <p:nvPr>
            <p:ph type="dt" idx="10"/>
          </p:nvPr>
        </p:nvSpPr>
        <p:spPr>
          <a:xfrm>
            <a:off x="838200" y="632460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ftr" idx="11"/>
          </p:nvPr>
        </p:nvSpPr>
        <p:spPr>
          <a:xfrm>
            <a:off x="4038600" y="632460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sldNum" idx="12"/>
          </p:nvPr>
        </p:nvSpPr>
        <p:spPr>
          <a:xfrm>
            <a:off x="8610600" y="632460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110000"/>
              </a:lnSpc>
              <a:spcBef>
                <a:spcPts val="1000"/>
              </a:spcBef>
              <a:spcAft>
                <a:spcPts val="0"/>
              </a:spcAft>
              <a:buSzPts val="3200"/>
              <a:buChar char="•"/>
              <a:defRPr sz="3200"/>
            </a:lvl1pPr>
            <a:lvl2pPr marL="914400" lvl="1" indent="-406400" algn="l">
              <a:lnSpc>
                <a:spcPct val="110000"/>
              </a:lnSpc>
              <a:spcBef>
                <a:spcPts val="500"/>
              </a:spcBef>
              <a:spcAft>
                <a:spcPts val="0"/>
              </a:spcAft>
              <a:buSzPts val="2800"/>
              <a:buChar char="•"/>
              <a:defRPr sz="2800"/>
            </a:lvl2pPr>
            <a:lvl3pPr marL="1371600" lvl="2" indent="-381000" algn="l">
              <a:lnSpc>
                <a:spcPct val="110000"/>
              </a:lnSpc>
              <a:spcBef>
                <a:spcPts val="500"/>
              </a:spcBef>
              <a:spcAft>
                <a:spcPts val="0"/>
              </a:spcAft>
              <a:buSzPts val="2400"/>
              <a:buChar char="•"/>
              <a:defRPr sz="2400"/>
            </a:lvl3pPr>
            <a:lvl4pPr marL="1828800" lvl="3" indent="-355600" algn="l">
              <a:lnSpc>
                <a:spcPct val="110000"/>
              </a:lnSpc>
              <a:spcBef>
                <a:spcPts val="500"/>
              </a:spcBef>
              <a:spcAft>
                <a:spcPts val="0"/>
              </a:spcAft>
              <a:buSzPts val="2000"/>
              <a:buChar char="•"/>
              <a:defRPr sz="2000"/>
            </a:lvl4pPr>
            <a:lvl5pPr marL="2286000" lvl="4" indent="-355600" algn="l">
              <a:lnSpc>
                <a:spcPct val="110000"/>
              </a:lnSpc>
              <a:spcBef>
                <a:spcPts val="500"/>
              </a:spcBef>
              <a:spcAft>
                <a:spcPts val="0"/>
              </a:spcAft>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1600"/>
              <a:buNone/>
              <a:defRPr sz="1600"/>
            </a:lvl1pPr>
            <a:lvl2pPr marL="914400" lvl="1" indent="-228600" algn="l">
              <a:lnSpc>
                <a:spcPct val="110000"/>
              </a:lnSpc>
              <a:spcBef>
                <a:spcPts val="500"/>
              </a:spcBef>
              <a:spcAft>
                <a:spcPts val="0"/>
              </a:spcAft>
              <a:buSzPts val="1400"/>
              <a:buNone/>
              <a:defRPr sz="1400"/>
            </a:lvl2pPr>
            <a:lvl3pPr marL="1371600" lvl="2" indent="-228600" algn="l">
              <a:lnSpc>
                <a:spcPct val="110000"/>
              </a:lnSpc>
              <a:spcBef>
                <a:spcPts val="500"/>
              </a:spcBef>
              <a:spcAft>
                <a:spcPts val="0"/>
              </a:spcAft>
              <a:buSzPts val="1200"/>
              <a:buNone/>
              <a:defRPr sz="1200"/>
            </a:lvl3pPr>
            <a:lvl4pPr marL="1828800" lvl="3" indent="-228600" algn="l">
              <a:lnSpc>
                <a:spcPct val="110000"/>
              </a:lnSpc>
              <a:spcBef>
                <a:spcPts val="500"/>
              </a:spcBef>
              <a:spcAft>
                <a:spcPts val="0"/>
              </a:spcAft>
              <a:buSzPts val="1000"/>
              <a:buNone/>
              <a:defRPr sz="1000"/>
            </a:lvl4pPr>
            <a:lvl5pPr marL="2286000" lvl="4" indent="-228600" algn="l">
              <a:lnSpc>
                <a:spcPct val="11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9"/>
          <p:cNvSpPr txBox="1">
            <a:spLocks noGrp="1"/>
          </p:cNvSpPr>
          <p:nvPr>
            <p:ph type="dt" idx="10"/>
          </p:nvPr>
        </p:nvSpPr>
        <p:spPr>
          <a:xfrm>
            <a:off x="838200" y="632460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9"/>
          <p:cNvSpPr txBox="1">
            <a:spLocks noGrp="1"/>
          </p:cNvSpPr>
          <p:nvPr>
            <p:ph type="ftr" idx="11"/>
          </p:nvPr>
        </p:nvSpPr>
        <p:spPr>
          <a:xfrm>
            <a:off x="4038600" y="632460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9"/>
          <p:cNvSpPr txBox="1">
            <a:spLocks noGrp="1"/>
          </p:cNvSpPr>
          <p:nvPr>
            <p:ph type="sldNum" idx="12"/>
          </p:nvPr>
        </p:nvSpPr>
        <p:spPr>
          <a:xfrm>
            <a:off x="8610600" y="632460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000"/>
              </a:spcBef>
              <a:spcAft>
                <a:spcPts val="0"/>
              </a:spcAft>
              <a:buClr>
                <a:schemeClr val="accent1"/>
              </a:buClr>
              <a:buSzPts val="3200"/>
              <a:buFont typeface="Arial"/>
              <a:buNone/>
              <a:defRPr sz="3200" b="0" i="0" u="none" strike="noStrike" cap="none">
                <a:solidFill>
                  <a:schemeClr val="lt1"/>
                </a:solidFill>
                <a:latin typeface="Avenir"/>
                <a:ea typeface="Avenir"/>
                <a:cs typeface="Avenir"/>
                <a:sym typeface="Avenir"/>
              </a:defRPr>
            </a:lvl1pPr>
            <a:lvl2pPr marR="0" lvl="1" algn="l" rtl="0">
              <a:lnSpc>
                <a:spcPct val="110000"/>
              </a:lnSpc>
              <a:spcBef>
                <a:spcPts val="500"/>
              </a:spcBef>
              <a:spcAft>
                <a:spcPts val="0"/>
              </a:spcAft>
              <a:buClr>
                <a:schemeClr val="accent1"/>
              </a:buClr>
              <a:buSzPts val="2800"/>
              <a:buFont typeface="Arial"/>
              <a:buNone/>
              <a:defRPr sz="2800" b="0" i="0" u="none" strike="noStrike" cap="none">
                <a:solidFill>
                  <a:schemeClr val="lt1"/>
                </a:solidFill>
                <a:latin typeface="Avenir"/>
                <a:ea typeface="Avenir"/>
                <a:cs typeface="Avenir"/>
                <a:sym typeface="Avenir"/>
              </a:defRPr>
            </a:lvl2pPr>
            <a:lvl3pPr marR="0" lvl="2" algn="l" rtl="0">
              <a:lnSpc>
                <a:spcPct val="110000"/>
              </a:lnSpc>
              <a:spcBef>
                <a:spcPts val="500"/>
              </a:spcBef>
              <a:spcAft>
                <a:spcPts val="0"/>
              </a:spcAft>
              <a:buClr>
                <a:schemeClr val="accent1"/>
              </a:buClr>
              <a:buSzPts val="2400"/>
              <a:buFont typeface="Arial"/>
              <a:buNone/>
              <a:defRPr sz="2400" b="0" i="0" u="none" strike="noStrike" cap="none">
                <a:solidFill>
                  <a:schemeClr val="lt1"/>
                </a:solidFill>
                <a:latin typeface="Avenir"/>
                <a:ea typeface="Avenir"/>
                <a:cs typeface="Avenir"/>
                <a:sym typeface="Avenir"/>
              </a:defRPr>
            </a:lvl3pPr>
            <a:lvl4pPr marR="0" lvl="3" algn="l" rtl="0">
              <a:lnSpc>
                <a:spcPct val="110000"/>
              </a:lnSpc>
              <a:spcBef>
                <a:spcPts val="500"/>
              </a:spcBef>
              <a:spcAft>
                <a:spcPts val="0"/>
              </a:spcAft>
              <a:buClr>
                <a:schemeClr val="accent1"/>
              </a:buClr>
              <a:buSzPts val="2000"/>
              <a:buFont typeface="Arial"/>
              <a:buNone/>
              <a:defRPr sz="2000" b="0" i="0" u="none" strike="noStrike" cap="none">
                <a:solidFill>
                  <a:schemeClr val="lt1"/>
                </a:solidFill>
                <a:latin typeface="Avenir"/>
                <a:ea typeface="Avenir"/>
                <a:cs typeface="Avenir"/>
                <a:sym typeface="Avenir"/>
              </a:defRPr>
            </a:lvl4pPr>
            <a:lvl5pPr marR="0" lvl="4" algn="l" rtl="0">
              <a:lnSpc>
                <a:spcPct val="110000"/>
              </a:lnSpc>
              <a:spcBef>
                <a:spcPts val="500"/>
              </a:spcBef>
              <a:spcAft>
                <a:spcPts val="0"/>
              </a:spcAft>
              <a:buClr>
                <a:schemeClr val="accent1"/>
              </a:buClr>
              <a:buSzPts val="2000"/>
              <a:buFont typeface="Arial"/>
              <a:buNone/>
              <a:defRPr sz="2000" b="0" i="0" u="none" strike="noStrike" cap="none">
                <a:solidFill>
                  <a:schemeClr val="lt1"/>
                </a:solidFill>
                <a:latin typeface="Avenir"/>
                <a:ea typeface="Avenir"/>
                <a:cs typeface="Avenir"/>
                <a:sym typeface="Avenir"/>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9pPr>
          </a:lstStyle>
          <a:p>
            <a:endParaRPr/>
          </a:p>
        </p:txBody>
      </p:sp>
      <p:sp>
        <p:nvSpPr>
          <p:cNvPr id="66" name="Google Shape;66;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1600"/>
              <a:buNone/>
              <a:defRPr sz="1600"/>
            </a:lvl1pPr>
            <a:lvl2pPr marL="914400" lvl="1" indent="-228600" algn="l">
              <a:lnSpc>
                <a:spcPct val="110000"/>
              </a:lnSpc>
              <a:spcBef>
                <a:spcPts val="500"/>
              </a:spcBef>
              <a:spcAft>
                <a:spcPts val="0"/>
              </a:spcAft>
              <a:buSzPts val="1400"/>
              <a:buNone/>
              <a:defRPr sz="1400"/>
            </a:lvl2pPr>
            <a:lvl3pPr marL="1371600" lvl="2" indent="-228600" algn="l">
              <a:lnSpc>
                <a:spcPct val="110000"/>
              </a:lnSpc>
              <a:spcBef>
                <a:spcPts val="500"/>
              </a:spcBef>
              <a:spcAft>
                <a:spcPts val="0"/>
              </a:spcAft>
              <a:buSzPts val="1200"/>
              <a:buNone/>
              <a:defRPr sz="1200"/>
            </a:lvl3pPr>
            <a:lvl4pPr marL="1828800" lvl="3" indent="-228600" algn="l">
              <a:lnSpc>
                <a:spcPct val="110000"/>
              </a:lnSpc>
              <a:spcBef>
                <a:spcPts val="500"/>
              </a:spcBef>
              <a:spcAft>
                <a:spcPts val="0"/>
              </a:spcAft>
              <a:buSzPts val="1000"/>
              <a:buNone/>
              <a:defRPr sz="1000"/>
            </a:lvl4pPr>
            <a:lvl5pPr marL="2286000" lvl="4" indent="-228600" algn="l">
              <a:lnSpc>
                <a:spcPct val="11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10"/>
          <p:cNvSpPr txBox="1">
            <a:spLocks noGrp="1"/>
          </p:cNvSpPr>
          <p:nvPr>
            <p:ph type="dt" idx="10"/>
          </p:nvPr>
        </p:nvSpPr>
        <p:spPr>
          <a:xfrm>
            <a:off x="838200" y="632460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0"/>
          <p:cNvSpPr txBox="1">
            <a:spLocks noGrp="1"/>
          </p:cNvSpPr>
          <p:nvPr>
            <p:ph type="ftr" idx="11"/>
          </p:nvPr>
        </p:nvSpPr>
        <p:spPr>
          <a:xfrm>
            <a:off x="4038600" y="632460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0"/>
          <p:cNvSpPr txBox="1">
            <a:spLocks noGrp="1"/>
          </p:cNvSpPr>
          <p:nvPr>
            <p:ph type="sldNum" idx="12"/>
          </p:nvPr>
        </p:nvSpPr>
        <p:spPr>
          <a:xfrm>
            <a:off x="8610600" y="632460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a:off x="838200" y="425450"/>
            <a:ext cx="10515600" cy="132556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
          <p:cNvSpPr txBox="1">
            <a:spLocks noGrp="1"/>
          </p:cNvSpPr>
          <p:nvPr>
            <p:ph type="body" idx="1"/>
          </p:nvPr>
        </p:nvSpPr>
        <p:spPr>
          <a:xfrm rot="5400000">
            <a:off x="3998119" y="-1210468"/>
            <a:ext cx="4195763"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SzPts val="1800"/>
              <a:buChar char="•"/>
              <a:defRPr/>
            </a:lvl1pPr>
            <a:lvl2pPr marL="914400" lvl="1" indent="-342900" algn="l">
              <a:lnSpc>
                <a:spcPct val="110000"/>
              </a:lnSpc>
              <a:spcBef>
                <a:spcPts val="500"/>
              </a:spcBef>
              <a:spcAft>
                <a:spcPts val="0"/>
              </a:spcAft>
              <a:buSzPts val="1800"/>
              <a:buChar char="•"/>
              <a:defRPr/>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1"/>
          <p:cNvSpPr txBox="1">
            <a:spLocks noGrp="1"/>
          </p:cNvSpPr>
          <p:nvPr>
            <p:ph type="dt" idx="10"/>
          </p:nvPr>
        </p:nvSpPr>
        <p:spPr>
          <a:xfrm>
            <a:off x="838200" y="632460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txBox="1">
            <a:spLocks noGrp="1"/>
          </p:cNvSpPr>
          <p:nvPr>
            <p:ph type="ftr" idx="11"/>
          </p:nvPr>
        </p:nvSpPr>
        <p:spPr>
          <a:xfrm>
            <a:off x="4038600" y="632460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1"/>
          <p:cNvSpPr txBox="1">
            <a:spLocks noGrp="1"/>
          </p:cNvSpPr>
          <p:nvPr>
            <p:ph type="sldNum" idx="12"/>
          </p:nvPr>
        </p:nvSpPr>
        <p:spPr>
          <a:xfrm>
            <a:off x="8610600" y="632460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6"/>
        <p:cNvGrpSpPr/>
        <p:nvPr/>
      </p:nvGrpSpPr>
      <p:grpSpPr>
        <a:xfrm>
          <a:off x="0" y="0"/>
          <a:ext cx="0" cy="0"/>
          <a:chOff x="0" y="0"/>
          <a:chExt cx="0" cy="0"/>
        </a:xfrm>
      </p:grpSpPr>
      <p:sp>
        <p:nvSpPr>
          <p:cNvPr id="77" name="Google Shape;77;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SzPts val="1800"/>
              <a:buChar char="•"/>
              <a:defRPr/>
            </a:lvl1pPr>
            <a:lvl2pPr marL="914400" lvl="1" indent="-342900" algn="l">
              <a:lnSpc>
                <a:spcPct val="110000"/>
              </a:lnSpc>
              <a:spcBef>
                <a:spcPts val="500"/>
              </a:spcBef>
              <a:spcAft>
                <a:spcPts val="0"/>
              </a:spcAft>
              <a:buSzPts val="1800"/>
              <a:buChar char="•"/>
              <a:defRPr/>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2"/>
          <p:cNvSpPr txBox="1">
            <a:spLocks noGrp="1"/>
          </p:cNvSpPr>
          <p:nvPr>
            <p:ph type="dt" idx="10"/>
          </p:nvPr>
        </p:nvSpPr>
        <p:spPr>
          <a:xfrm>
            <a:off x="838200" y="632460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ftr" idx="11"/>
          </p:nvPr>
        </p:nvSpPr>
        <p:spPr>
          <a:xfrm>
            <a:off x="4038600" y="632460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2"/>
          <p:cNvSpPr txBox="1">
            <a:spLocks noGrp="1"/>
          </p:cNvSpPr>
          <p:nvPr>
            <p:ph type="sldNum" idx="12"/>
          </p:nvPr>
        </p:nvSpPr>
        <p:spPr>
          <a:xfrm>
            <a:off x="8610600" y="632460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1"/>
            <a:ext cx="12192000" cy="6858004"/>
          </a:xfrm>
          <a:prstGeom prst="rect">
            <a:avLst/>
          </a:prstGeom>
          <a:solidFill>
            <a:srgbClr val="4C2B2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pic>
        <p:nvPicPr>
          <p:cNvPr id="7" name="Google Shape;7;p1"/>
          <p:cNvPicPr preferRelativeResize="0"/>
          <p:nvPr/>
        </p:nvPicPr>
        <p:blipFill rotWithShape="1">
          <a:blip r:embed="rId13">
            <a:alphaModFix amt="35000"/>
          </a:blip>
          <a:srcRect/>
          <a:stretch/>
        </p:blipFill>
        <p:spPr>
          <a:xfrm>
            <a:off x="0" y="1"/>
            <a:ext cx="12192000" cy="1392401"/>
          </a:xfrm>
          <a:prstGeom prst="rect">
            <a:avLst/>
          </a:prstGeom>
          <a:noFill/>
          <a:ln>
            <a:noFill/>
          </a:ln>
        </p:spPr>
      </p:pic>
      <p:sp>
        <p:nvSpPr>
          <p:cNvPr id="8" name="Google Shape;8;p1"/>
          <p:cNvSpPr txBox="1">
            <a:spLocks noGrp="1"/>
          </p:cNvSpPr>
          <p:nvPr>
            <p:ph type="title"/>
          </p:nvPr>
        </p:nvSpPr>
        <p:spPr>
          <a:xfrm>
            <a:off x="838200" y="425450"/>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lt1"/>
              </a:buClr>
              <a:buSzPts val="4400"/>
              <a:buFont typeface="Avenir"/>
              <a:buNone/>
              <a:defRPr sz="4400" b="1" i="0" u="none" strike="noStrike" cap="none">
                <a:solidFill>
                  <a:schemeClr val="lt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 name="Google Shape;9;p1"/>
          <p:cNvSpPr txBox="1">
            <a:spLocks noGrp="1"/>
          </p:cNvSpPr>
          <p:nvPr>
            <p:ph type="body" idx="1"/>
          </p:nvPr>
        </p:nvSpPr>
        <p:spPr>
          <a:xfrm>
            <a:off x="838200" y="1949450"/>
            <a:ext cx="10515600" cy="4195763"/>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10000"/>
              </a:lnSpc>
              <a:spcBef>
                <a:spcPts val="1000"/>
              </a:spcBef>
              <a:spcAft>
                <a:spcPts val="0"/>
              </a:spcAft>
              <a:buClr>
                <a:schemeClr val="accent1"/>
              </a:buClr>
              <a:buSzPts val="2800"/>
              <a:buFont typeface="Arial"/>
              <a:buChar char="•"/>
              <a:defRPr sz="2800" b="0" i="0" u="none" strike="noStrike" cap="none">
                <a:solidFill>
                  <a:schemeClr val="lt1"/>
                </a:solidFill>
                <a:latin typeface="Avenir"/>
                <a:ea typeface="Avenir"/>
                <a:cs typeface="Avenir"/>
                <a:sym typeface="Avenir"/>
              </a:defRPr>
            </a:lvl1pPr>
            <a:lvl2pPr marL="914400" marR="0" lvl="1" indent="-381000" algn="l" rtl="0">
              <a:lnSpc>
                <a:spcPct val="110000"/>
              </a:lnSpc>
              <a:spcBef>
                <a:spcPts val="500"/>
              </a:spcBef>
              <a:spcAft>
                <a:spcPts val="0"/>
              </a:spcAft>
              <a:buClr>
                <a:schemeClr val="accent1"/>
              </a:buClr>
              <a:buSzPts val="2400"/>
              <a:buFont typeface="Arial"/>
              <a:buChar char="•"/>
              <a:defRPr sz="2400" b="0" i="0" u="none" strike="noStrike" cap="none">
                <a:solidFill>
                  <a:schemeClr val="lt1"/>
                </a:solidFill>
                <a:latin typeface="Avenir"/>
                <a:ea typeface="Avenir"/>
                <a:cs typeface="Avenir"/>
                <a:sym typeface="Avenir"/>
              </a:defRPr>
            </a:lvl2pPr>
            <a:lvl3pPr marL="1371600" marR="0" lvl="2" indent="-355600" algn="l" rtl="0">
              <a:lnSpc>
                <a:spcPct val="110000"/>
              </a:lnSpc>
              <a:spcBef>
                <a:spcPts val="500"/>
              </a:spcBef>
              <a:spcAft>
                <a:spcPts val="0"/>
              </a:spcAft>
              <a:buClr>
                <a:schemeClr val="accent1"/>
              </a:buClr>
              <a:buSzPts val="2000"/>
              <a:buFont typeface="Arial"/>
              <a:buChar char="•"/>
              <a:defRPr sz="2000" b="0" i="0" u="none" strike="noStrike" cap="none">
                <a:solidFill>
                  <a:schemeClr val="lt1"/>
                </a:solidFill>
                <a:latin typeface="Avenir"/>
                <a:ea typeface="Avenir"/>
                <a:cs typeface="Avenir"/>
                <a:sym typeface="Avenir"/>
              </a:defRPr>
            </a:lvl3pPr>
            <a:lvl4pPr marL="1828800" marR="0" lvl="3" indent="-342900" algn="l" rtl="0">
              <a:lnSpc>
                <a:spcPct val="110000"/>
              </a:lnSpc>
              <a:spcBef>
                <a:spcPts val="500"/>
              </a:spcBef>
              <a:spcAft>
                <a:spcPts val="0"/>
              </a:spcAft>
              <a:buClr>
                <a:schemeClr val="accent1"/>
              </a:buClr>
              <a:buSzPts val="1800"/>
              <a:buFont typeface="Arial"/>
              <a:buChar char="•"/>
              <a:defRPr sz="1800" b="0" i="0" u="none" strike="noStrike" cap="none">
                <a:solidFill>
                  <a:schemeClr val="lt1"/>
                </a:solidFill>
                <a:latin typeface="Avenir"/>
                <a:ea typeface="Avenir"/>
                <a:cs typeface="Avenir"/>
                <a:sym typeface="Avenir"/>
              </a:defRPr>
            </a:lvl4pPr>
            <a:lvl5pPr marL="2286000" marR="0" lvl="4" indent="-342900" algn="l" rtl="0">
              <a:lnSpc>
                <a:spcPct val="110000"/>
              </a:lnSpc>
              <a:spcBef>
                <a:spcPts val="500"/>
              </a:spcBef>
              <a:spcAft>
                <a:spcPts val="0"/>
              </a:spcAft>
              <a:buClr>
                <a:schemeClr val="accent1"/>
              </a:buClr>
              <a:buSzPts val="1800"/>
              <a:buFont typeface="Arial"/>
              <a:buChar char="•"/>
              <a:defRPr sz="1800" b="0" i="0" u="none" strike="noStrike" cap="none">
                <a:solidFill>
                  <a:schemeClr val="lt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9pPr>
          </a:lstStyle>
          <a:p>
            <a:endParaRPr/>
          </a:p>
        </p:txBody>
      </p:sp>
      <p:sp>
        <p:nvSpPr>
          <p:cNvPr id="10" name="Google Shape;10;p1"/>
          <p:cNvSpPr txBox="1">
            <a:spLocks noGrp="1"/>
          </p:cNvSpPr>
          <p:nvPr>
            <p:ph type="dt" idx="10"/>
          </p:nvPr>
        </p:nvSpPr>
        <p:spPr>
          <a:xfrm>
            <a:off x="838200" y="632460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chemeClr val="lt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11" name="Google Shape;11;p1"/>
          <p:cNvSpPr txBox="1">
            <a:spLocks noGrp="1"/>
          </p:cNvSpPr>
          <p:nvPr>
            <p:ph type="ftr" idx="11"/>
          </p:nvPr>
        </p:nvSpPr>
        <p:spPr>
          <a:xfrm>
            <a:off x="4038600" y="632460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chemeClr val="lt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12" name="Google Shape;12;p1"/>
          <p:cNvSpPr txBox="1">
            <a:spLocks noGrp="1"/>
          </p:cNvSpPr>
          <p:nvPr>
            <p:ph type="sldNum" idx="12"/>
          </p:nvPr>
        </p:nvSpPr>
        <p:spPr>
          <a:xfrm>
            <a:off x="8610600" y="632460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hyperlink" Target="https://it.wikipedia.org/wiki/Luigi_Cosenz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
        <p:cNvGrpSpPr/>
        <p:nvPr/>
      </p:nvGrpSpPr>
      <p:grpSpPr>
        <a:xfrm>
          <a:off x="0" y="0"/>
          <a:ext cx="0" cy="0"/>
          <a:chOff x="0" y="0"/>
          <a:chExt cx="0" cy="0"/>
        </a:xfrm>
      </p:grpSpPr>
      <p:sp>
        <p:nvSpPr>
          <p:cNvPr id="86" name="Google Shape;86;p13"/>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87" name="Google Shape;87;p13"/>
          <p:cNvSpPr/>
          <p:nvPr/>
        </p:nvSpPr>
        <p:spPr>
          <a:xfrm>
            <a:off x="0" y="0"/>
            <a:ext cx="12188952" cy="68580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88" name="Google Shape;88;p13"/>
          <p:cNvSpPr/>
          <p:nvPr/>
        </p:nvSpPr>
        <p:spPr>
          <a:xfrm rot="10800000">
            <a:off x="-1" y="0"/>
            <a:ext cx="12188951" cy="6858000"/>
          </a:xfrm>
          <a:prstGeom prst="rect">
            <a:avLst/>
          </a:prstGeom>
          <a:blipFill rotWithShape="1">
            <a:blip r:embed="rId3">
              <a:alphaModFix amt="30000"/>
            </a:blip>
            <a:tile tx="889000" ty="0" sx="100000" sy="100000" flip="xy"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pic>
        <p:nvPicPr>
          <p:cNvPr id="89" name="Google Shape;89;p13"/>
          <p:cNvPicPr preferRelativeResize="0"/>
          <p:nvPr/>
        </p:nvPicPr>
        <p:blipFill rotWithShape="1">
          <a:blip r:embed="rId4">
            <a:alphaModFix amt="70000"/>
          </a:blip>
          <a:srcRect t="24105" r="6" b="6"/>
          <a:stretch/>
        </p:blipFill>
        <p:spPr>
          <a:xfrm>
            <a:off x="20" y="10"/>
            <a:ext cx="12188932" cy="6856614"/>
          </a:xfrm>
          <a:prstGeom prst="rect">
            <a:avLst/>
          </a:prstGeom>
          <a:noFill/>
          <a:ln>
            <a:noFill/>
          </a:ln>
        </p:spPr>
      </p:pic>
      <p:sp>
        <p:nvSpPr>
          <p:cNvPr id="90" name="Google Shape;90;p13"/>
          <p:cNvSpPr txBox="1">
            <a:spLocks noGrp="1"/>
          </p:cNvSpPr>
          <p:nvPr>
            <p:ph type="ctrTitle"/>
          </p:nvPr>
        </p:nvSpPr>
        <p:spPr>
          <a:xfrm>
            <a:off x="407368" y="846800"/>
            <a:ext cx="10657184" cy="3662320"/>
          </a:xfrm>
          <a:prstGeom prst="rect">
            <a:avLst/>
          </a:prstGeom>
          <a:noFill/>
          <a:ln>
            <a:noFill/>
          </a:ln>
        </p:spPr>
        <p:txBody>
          <a:bodyPr spcFirstLastPara="1" wrap="square" lIns="91425" tIns="45700" rIns="91425" bIns="45700" anchor="b" anchorCtr="0">
            <a:normAutofit/>
          </a:bodyPr>
          <a:lstStyle/>
          <a:p>
            <a:pPr lvl="0" algn="l">
              <a:buSzPts val="5200"/>
            </a:pPr>
            <a:r>
              <a:rPr lang="en-US" sz="5400" dirty="0"/>
              <a:t>ARCHITECTS THROUGH TIME </a:t>
            </a:r>
            <a:r>
              <a:rPr lang="en-US" sz="5400" dirty="0" smtClean="0"/>
              <a:t>                            </a:t>
            </a:r>
            <a:r>
              <a:rPr lang="en-US" sz="4800" dirty="0" smtClean="0"/>
              <a:t>PT</a:t>
            </a:r>
            <a:r>
              <a:rPr lang="en-US" sz="4800" dirty="0"/>
              <a:t>. 2</a:t>
            </a:r>
            <a:endParaRPr sz="4800" dirty="0"/>
          </a:p>
        </p:txBody>
      </p:sp>
      <p:sp>
        <p:nvSpPr>
          <p:cNvPr id="91" name="Google Shape;91;p13"/>
          <p:cNvSpPr txBox="1"/>
          <p:nvPr/>
        </p:nvSpPr>
        <p:spPr>
          <a:xfrm>
            <a:off x="4900825" y="1383725"/>
            <a:ext cx="58158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it-IT" sz="3600" i="1" dirty="0">
                <a:solidFill>
                  <a:srgbClr val="FF0000"/>
                </a:solidFill>
                <a:latin typeface="Avenir"/>
                <a:ea typeface="Avenir"/>
                <a:cs typeface="Avenir"/>
                <a:sym typeface="Avenir"/>
              </a:rPr>
              <a:t>G</a:t>
            </a:r>
            <a:r>
              <a:rPr lang="it-IT" sz="3600" b="0" i="1" u="none" strike="noStrike" cap="none" dirty="0" smtClean="0">
                <a:solidFill>
                  <a:srgbClr val="FF0000"/>
                </a:solidFill>
                <a:latin typeface="Avenir"/>
                <a:ea typeface="Avenir"/>
                <a:cs typeface="Avenir"/>
                <a:sym typeface="Avenir"/>
              </a:rPr>
              <a:t>reat </a:t>
            </a:r>
            <a:r>
              <a:rPr lang="it-IT" sz="3600" i="1" dirty="0">
                <a:solidFill>
                  <a:srgbClr val="FF0000"/>
                </a:solidFill>
                <a:latin typeface="Avenir"/>
                <a:ea typeface="Avenir"/>
                <a:cs typeface="Avenir"/>
                <a:sym typeface="Avenir"/>
              </a:rPr>
              <a:t>T</a:t>
            </a:r>
            <a:r>
              <a:rPr lang="it-IT" sz="3600" b="0" i="1" u="none" strike="noStrike" cap="none" dirty="0" smtClean="0">
                <a:solidFill>
                  <a:srgbClr val="FF0000"/>
                </a:solidFill>
                <a:latin typeface="Avenir"/>
                <a:ea typeface="Avenir"/>
                <a:cs typeface="Avenir"/>
                <a:sym typeface="Avenir"/>
              </a:rPr>
              <a:t>our </a:t>
            </a:r>
            <a:r>
              <a:rPr lang="it-IT" sz="3600" b="0" i="1" u="none" strike="noStrike" cap="none" dirty="0">
                <a:solidFill>
                  <a:srgbClr val="FF0000"/>
                </a:solidFill>
                <a:latin typeface="Avenir"/>
                <a:ea typeface="Avenir"/>
                <a:cs typeface="Avenir"/>
                <a:sym typeface="Avenir"/>
              </a:rPr>
              <a:t>of </a:t>
            </a:r>
            <a:r>
              <a:rPr lang="it-IT" sz="3600" i="1" dirty="0" err="1">
                <a:solidFill>
                  <a:srgbClr val="FF0000"/>
                </a:solidFill>
                <a:latin typeface="Avenir"/>
                <a:ea typeface="Avenir"/>
                <a:cs typeface="Avenir"/>
                <a:sym typeface="Avenir"/>
              </a:rPr>
              <a:t>M</a:t>
            </a:r>
            <a:r>
              <a:rPr lang="it-IT" sz="3600" b="0" i="1" u="none" strike="noStrike" cap="none" dirty="0" err="1" smtClean="0">
                <a:solidFill>
                  <a:srgbClr val="FF0000"/>
                </a:solidFill>
                <a:latin typeface="Avenir"/>
                <a:ea typeface="Avenir"/>
                <a:cs typeface="Avenir"/>
                <a:sym typeface="Avenir"/>
              </a:rPr>
              <a:t>odernism</a:t>
            </a:r>
            <a:endParaRPr sz="3600" b="0" i="1" u="none" strike="noStrike" cap="none" dirty="0">
              <a:solidFill>
                <a:srgbClr val="FF0000"/>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sp>
        <p:nvSpPr>
          <p:cNvPr id="96" name="Google Shape;96;p14"/>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97" name="Google Shape;97;p14"/>
          <p:cNvSpPr/>
          <p:nvPr/>
        </p:nvSpPr>
        <p:spPr>
          <a:xfrm>
            <a:off x="3048" y="0"/>
            <a:ext cx="12188952" cy="6858000"/>
          </a:xfrm>
          <a:prstGeom prst="rect">
            <a:avLst/>
          </a:prstGeom>
          <a:solidFill>
            <a:schemeClr val="lt2">
              <a:alpha val="6941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98" name="Google Shape;98;p14"/>
          <p:cNvSpPr/>
          <p:nvPr/>
        </p:nvSpPr>
        <p:spPr>
          <a:xfrm>
            <a:off x="6248400" y="0"/>
            <a:ext cx="5943600" cy="6858000"/>
          </a:xfrm>
          <a:prstGeom prst="rect">
            <a:avLst/>
          </a:prstGeom>
          <a:solidFill>
            <a:schemeClr val="lt2">
              <a:alpha val="6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99" name="Google Shape;99;p14"/>
          <p:cNvSpPr/>
          <p:nvPr/>
        </p:nvSpPr>
        <p:spPr>
          <a:xfrm flipH="1">
            <a:off x="0" y="-150"/>
            <a:ext cx="6254652" cy="6858000"/>
          </a:xfrm>
          <a:prstGeom prst="rect">
            <a:avLst/>
          </a:prstGeom>
          <a:solidFill>
            <a:srgbClr val="4C2B2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100" name="Google Shape;100;p14"/>
          <p:cNvSpPr/>
          <p:nvPr/>
        </p:nvSpPr>
        <p:spPr>
          <a:xfrm rot="10800000" flipH="1">
            <a:off x="1602" y="0"/>
            <a:ext cx="6251400" cy="6858000"/>
          </a:xfrm>
          <a:prstGeom prst="rect">
            <a:avLst/>
          </a:prstGeom>
          <a:blipFill rotWithShape="1">
            <a:blip r:embed="rId3">
              <a:alphaModFix amt="20000"/>
            </a:blip>
            <a:tile tx="889000" ty="0" sx="100000" sy="100000" flip="none" algn="tl"/>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01" name="Google Shape;101;p14"/>
          <p:cNvSpPr txBox="1">
            <a:spLocks noGrp="1"/>
          </p:cNvSpPr>
          <p:nvPr>
            <p:ph type="title"/>
          </p:nvPr>
        </p:nvSpPr>
        <p:spPr>
          <a:xfrm>
            <a:off x="650800" y="567942"/>
            <a:ext cx="4953000" cy="16647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ct val="100000"/>
              <a:buFont typeface="Avenir"/>
              <a:buNone/>
            </a:pPr>
            <a:r>
              <a:rPr lang="it-IT"/>
              <a:t>LUDWIG MIES VAN DER ROHE</a:t>
            </a:r>
            <a:endParaRPr b="0"/>
          </a:p>
          <a:p>
            <a:pPr marL="0" lvl="0" indent="0" algn="l" rtl="0">
              <a:lnSpc>
                <a:spcPct val="100000"/>
              </a:lnSpc>
              <a:spcBef>
                <a:spcPts val="0"/>
              </a:spcBef>
              <a:spcAft>
                <a:spcPts val="0"/>
              </a:spcAft>
              <a:buClr>
                <a:schemeClr val="lt1"/>
              </a:buClr>
              <a:buSzPct val="100000"/>
              <a:buFont typeface="Avenir"/>
              <a:buNone/>
            </a:pPr>
            <a:endParaRPr/>
          </a:p>
        </p:txBody>
      </p:sp>
      <p:sp>
        <p:nvSpPr>
          <p:cNvPr id="102" name="Google Shape;102;p14"/>
          <p:cNvSpPr txBox="1">
            <a:spLocks noGrp="1"/>
          </p:cNvSpPr>
          <p:nvPr>
            <p:ph type="body" idx="1"/>
          </p:nvPr>
        </p:nvSpPr>
        <p:spPr>
          <a:xfrm>
            <a:off x="562024" y="4226425"/>
            <a:ext cx="5389959" cy="805500"/>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SzPts val="1800"/>
              <a:buNone/>
            </a:pPr>
            <a:r>
              <a:rPr lang="it-IT" sz="2000" dirty="0"/>
              <a:t>Aachen </a:t>
            </a:r>
            <a:r>
              <a:rPr lang="it-IT" sz="2000" dirty="0" smtClean="0"/>
              <a:t>(GER) </a:t>
            </a:r>
            <a:r>
              <a:rPr lang="it-IT" sz="2000" dirty="0"/>
              <a:t>1886 </a:t>
            </a:r>
            <a:r>
              <a:rPr lang="it-IT" sz="2000" dirty="0" smtClean="0"/>
              <a:t>- Chicago (USA) 1969</a:t>
            </a:r>
            <a:endParaRPr sz="2000" dirty="0"/>
          </a:p>
        </p:txBody>
      </p:sp>
      <p:pic>
        <p:nvPicPr>
          <p:cNvPr id="103" name="Google Shape;103;p14"/>
          <p:cNvPicPr preferRelativeResize="0"/>
          <p:nvPr/>
        </p:nvPicPr>
        <p:blipFill rotWithShape="1">
          <a:blip r:embed="rId4">
            <a:alphaModFix/>
          </a:blip>
          <a:srcRect b="7126"/>
          <a:stretch/>
        </p:blipFill>
        <p:spPr>
          <a:xfrm>
            <a:off x="6858001" y="567942"/>
            <a:ext cx="4724400" cy="5716862"/>
          </a:xfrm>
          <a:prstGeom prst="rect">
            <a:avLst/>
          </a:prstGeom>
          <a:noFill/>
          <a:ln>
            <a:noFill/>
          </a:ln>
        </p:spPr>
      </p:pic>
      <p:sp>
        <p:nvSpPr>
          <p:cNvPr id="104" name="Google Shape;104;p14"/>
          <p:cNvSpPr txBox="1"/>
          <p:nvPr/>
        </p:nvSpPr>
        <p:spPr>
          <a:xfrm>
            <a:off x="1594474" y="2698475"/>
            <a:ext cx="3709437"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b="1" i="0" u="none" strike="noStrike" cap="none" dirty="0">
                <a:solidFill>
                  <a:srgbClr val="F94712"/>
                </a:solidFill>
                <a:latin typeface="Avenir"/>
                <a:ea typeface="Avenir"/>
                <a:cs typeface="Avenir"/>
                <a:sym typeface="Avenir"/>
              </a:rPr>
              <a:t>“LESS IS MORE”</a:t>
            </a:r>
            <a:endParaRPr sz="3000" b="1" i="0" u="none" strike="noStrike" cap="none" dirty="0">
              <a:solidFill>
                <a:srgbClr val="F94712"/>
              </a:solidFill>
              <a:latin typeface="Avenir"/>
              <a:ea typeface="Avenir"/>
              <a:cs typeface="Avenir"/>
              <a:sym typeface="Aveni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8"/>
        <p:cNvGrpSpPr/>
        <p:nvPr/>
      </p:nvGrpSpPr>
      <p:grpSpPr>
        <a:xfrm>
          <a:off x="0" y="0"/>
          <a:ext cx="0" cy="0"/>
          <a:chOff x="0" y="0"/>
          <a:chExt cx="0" cy="0"/>
        </a:xfrm>
      </p:grpSpPr>
      <p:sp>
        <p:nvSpPr>
          <p:cNvPr id="109" name="Google Shape;109;p15"/>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110" name="Google Shape;110;p15"/>
          <p:cNvSpPr/>
          <p:nvPr/>
        </p:nvSpPr>
        <p:spPr>
          <a:xfrm>
            <a:off x="3048" y="0"/>
            <a:ext cx="12188952" cy="6858000"/>
          </a:xfrm>
          <a:prstGeom prst="rect">
            <a:avLst/>
          </a:prstGeom>
          <a:solidFill>
            <a:schemeClr val="lt2">
              <a:alpha val="6941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pic>
        <p:nvPicPr>
          <p:cNvPr id="111" name="Google Shape;111;p15"/>
          <p:cNvPicPr preferRelativeResize="0"/>
          <p:nvPr/>
        </p:nvPicPr>
        <p:blipFill rotWithShape="1">
          <a:blip r:embed="rId3">
            <a:alphaModFix/>
          </a:blip>
          <a:srcRect t="37018" r="40625"/>
          <a:stretch/>
        </p:blipFill>
        <p:spPr>
          <a:xfrm rot="-5400000">
            <a:off x="40927" y="-80735"/>
            <a:ext cx="1447800" cy="1535750"/>
          </a:xfrm>
          <a:prstGeom prst="rect">
            <a:avLst/>
          </a:prstGeom>
          <a:noFill/>
          <a:ln>
            <a:noFill/>
          </a:ln>
        </p:spPr>
      </p:pic>
      <p:sp>
        <p:nvSpPr>
          <p:cNvPr id="112" name="Google Shape;112;p15"/>
          <p:cNvSpPr txBox="1">
            <a:spLocks noGrp="1"/>
          </p:cNvSpPr>
          <p:nvPr>
            <p:ph type="title"/>
          </p:nvPr>
        </p:nvSpPr>
        <p:spPr>
          <a:xfrm>
            <a:off x="1647825" y="-532044"/>
            <a:ext cx="5191200" cy="2438400"/>
          </a:xfrm>
          <a:prstGeom prst="rect">
            <a:avLst/>
          </a:prstGeom>
          <a:noFill/>
          <a:ln>
            <a:noFill/>
          </a:ln>
        </p:spPr>
        <p:txBody>
          <a:bodyPr spcFirstLastPara="1" wrap="square" lIns="91425" tIns="45700" rIns="91425" bIns="45700" anchor="ctr" anchorCtr="0">
            <a:normAutofit/>
          </a:bodyPr>
          <a:lstStyle/>
          <a:p>
            <a:pPr marL="228600" lvl="0" indent="-228600" algn="l" rtl="0">
              <a:lnSpc>
                <a:spcPct val="100000"/>
              </a:lnSpc>
              <a:spcBef>
                <a:spcPts val="0"/>
              </a:spcBef>
              <a:spcAft>
                <a:spcPts val="0"/>
              </a:spcAft>
              <a:buClr>
                <a:schemeClr val="dk2"/>
              </a:buClr>
              <a:buSzPts val="3600"/>
              <a:buFont typeface="Avenir"/>
              <a:buNone/>
            </a:pPr>
            <a:r>
              <a:rPr lang="it-IT" sz="3600" b="0">
                <a:solidFill>
                  <a:schemeClr val="dk2"/>
                </a:solidFill>
              </a:rPr>
              <a:t>CROWN HALL </a:t>
            </a:r>
            <a:endParaRPr sz="3600" b="0">
              <a:solidFill>
                <a:schemeClr val="dk2"/>
              </a:solidFill>
            </a:endParaRPr>
          </a:p>
          <a:p>
            <a:pPr marL="0" lvl="0" indent="0" algn="l" rtl="0">
              <a:lnSpc>
                <a:spcPct val="100000"/>
              </a:lnSpc>
              <a:spcBef>
                <a:spcPts val="0"/>
              </a:spcBef>
              <a:spcAft>
                <a:spcPts val="0"/>
              </a:spcAft>
              <a:buClr>
                <a:schemeClr val="lt1"/>
              </a:buClr>
              <a:buSzPts val="4400"/>
              <a:buFont typeface="Avenir"/>
              <a:buNone/>
            </a:pPr>
            <a:endParaRPr>
              <a:solidFill>
                <a:schemeClr val="dk2"/>
              </a:solidFill>
            </a:endParaRPr>
          </a:p>
        </p:txBody>
      </p:sp>
      <p:sp>
        <p:nvSpPr>
          <p:cNvPr id="113" name="Google Shape;113;p15"/>
          <p:cNvSpPr txBox="1">
            <a:spLocks noGrp="1"/>
          </p:cNvSpPr>
          <p:nvPr>
            <p:ph type="body" idx="1"/>
          </p:nvPr>
        </p:nvSpPr>
        <p:spPr>
          <a:xfrm>
            <a:off x="992330" y="508156"/>
            <a:ext cx="10617600" cy="2736000"/>
          </a:xfrm>
          <a:prstGeom prst="rect">
            <a:avLst/>
          </a:prstGeom>
          <a:noFill/>
          <a:ln>
            <a:noFill/>
          </a:ln>
        </p:spPr>
        <p:txBody>
          <a:bodyPr spcFirstLastPara="1" wrap="square" lIns="91425" tIns="45700" rIns="91425" bIns="45700" anchor="ctr" anchorCtr="0">
            <a:normAutofit/>
          </a:bodyPr>
          <a:lstStyle/>
          <a:p>
            <a:pPr marL="228600" lvl="0" indent="-228600" algn="l" rtl="0">
              <a:lnSpc>
                <a:spcPct val="100000"/>
              </a:lnSpc>
              <a:spcBef>
                <a:spcPts val="0"/>
              </a:spcBef>
              <a:spcAft>
                <a:spcPts val="0"/>
              </a:spcAft>
              <a:buSzPts val="1700"/>
              <a:buNone/>
            </a:pPr>
            <a:r>
              <a:rPr lang="it-IT" sz="1900"/>
              <a:t>. </a:t>
            </a:r>
            <a:r>
              <a:rPr lang="it-IT" sz="1800">
                <a:solidFill>
                  <a:schemeClr val="dk1"/>
                </a:solidFill>
              </a:rPr>
              <a:t>The Crown Hall is one of the most interesting buildings on the entire campus of the Illinois Institute of Technology, a university complex designed by Mies van der Rohe and built on the outskirts of Chicago between 1939 and 1958.It is a single-span building 67 meters long, 36.5 meters deep and 5.4 meters high; a single indistinct internal work space of almost 2,500 square meters, enclosed between two suspended plates to an external structure.</a:t>
            </a:r>
            <a:endParaRPr sz="1800">
              <a:solidFill>
                <a:schemeClr val="dk1"/>
              </a:solidFill>
            </a:endParaRPr>
          </a:p>
          <a:p>
            <a:pPr marL="228600" lvl="0" indent="-228600" algn="l" rtl="0">
              <a:lnSpc>
                <a:spcPct val="100000"/>
              </a:lnSpc>
              <a:spcBef>
                <a:spcPts val="0"/>
              </a:spcBef>
              <a:spcAft>
                <a:spcPts val="0"/>
              </a:spcAft>
              <a:buSzPts val="1700"/>
              <a:buNone/>
            </a:pPr>
            <a:endParaRPr sz="1700"/>
          </a:p>
        </p:txBody>
      </p:sp>
      <p:pic>
        <p:nvPicPr>
          <p:cNvPr id="114" name="Google Shape;114;p15"/>
          <p:cNvPicPr preferRelativeResize="0"/>
          <p:nvPr/>
        </p:nvPicPr>
        <p:blipFill rotWithShape="1">
          <a:blip r:embed="rId4">
            <a:alphaModFix/>
          </a:blip>
          <a:srcRect r="73024"/>
          <a:stretch/>
        </p:blipFill>
        <p:spPr>
          <a:xfrm>
            <a:off x="11506200" y="1400443"/>
            <a:ext cx="685800" cy="2548349"/>
          </a:xfrm>
          <a:prstGeom prst="rect">
            <a:avLst/>
          </a:prstGeom>
          <a:noFill/>
          <a:ln>
            <a:noFill/>
          </a:ln>
        </p:spPr>
      </p:pic>
      <p:sp>
        <p:nvSpPr>
          <p:cNvPr id="115" name="Google Shape;115;p15"/>
          <p:cNvSpPr txBox="1"/>
          <p:nvPr/>
        </p:nvSpPr>
        <p:spPr>
          <a:xfrm>
            <a:off x="506838" y="6148748"/>
            <a:ext cx="2028900" cy="3693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IT" sz="1800" b="1" i="0" u="none" strike="noStrike" cap="none">
                <a:solidFill>
                  <a:schemeClr val="dk1"/>
                </a:solidFill>
                <a:latin typeface="Avenir"/>
                <a:ea typeface="Avenir"/>
                <a:cs typeface="Avenir"/>
                <a:sym typeface="Avenir"/>
              </a:rPr>
              <a:t>    OVERVIEW</a:t>
            </a:r>
            <a:endParaRPr sz="1400" b="0" i="0" u="none" strike="noStrike" cap="none">
              <a:solidFill>
                <a:srgbClr val="000000"/>
              </a:solidFill>
              <a:latin typeface="Arial"/>
              <a:ea typeface="Arial"/>
              <a:cs typeface="Arial"/>
              <a:sym typeface="Arial"/>
            </a:endParaRPr>
          </a:p>
        </p:txBody>
      </p:sp>
      <p:sp>
        <p:nvSpPr>
          <p:cNvPr id="116" name="Google Shape;116;p15"/>
          <p:cNvSpPr txBox="1"/>
          <p:nvPr/>
        </p:nvSpPr>
        <p:spPr>
          <a:xfrm>
            <a:off x="6093625" y="6141250"/>
            <a:ext cx="2817900" cy="3693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15000"/>
              </a:lnSpc>
              <a:spcBef>
                <a:spcPts val="1200"/>
              </a:spcBef>
              <a:spcAft>
                <a:spcPts val="0"/>
              </a:spcAft>
              <a:buClr>
                <a:schemeClr val="dk1"/>
              </a:buClr>
              <a:buSzPts val="1100"/>
              <a:buFont typeface="Arial"/>
              <a:buNone/>
            </a:pPr>
            <a:r>
              <a:rPr lang="it-IT" sz="1500" b="1" i="0" u="none" strike="noStrike" cap="none">
                <a:solidFill>
                  <a:schemeClr val="dk1"/>
                </a:solidFill>
                <a:latin typeface="Avenir"/>
                <a:ea typeface="Avenir"/>
                <a:cs typeface="Avenir"/>
                <a:sym typeface="Avenir"/>
              </a:rPr>
              <a:t>FACADE OF THE ENTRANCE</a:t>
            </a:r>
            <a:endParaRPr sz="1500" b="1" i="0" u="none" strike="noStrike" cap="none">
              <a:solidFill>
                <a:schemeClr val="dk1"/>
              </a:solidFill>
              <a:latin typeface="Avenir"/>
              <a:ea typeface="Avenir"/>
              <a:cs typeface="Avenir"/>
              <a:sym typeface="Avenir"/>
            </a:endParaRPr>
          </a:p>
          <a:p>
            <a:pPr marL="0" marR="0" lvl="0" indent="0" algn="l" rtl="0">
              <a:lnSpc>
                <a:spcPct val="100000"/>
              </a:lnSpc>
              <a:spcBef>
                <a:spcPts val="1200"/>
              </a:spcBef>
              <a:spcAft>
                <a:spcPts val="0"/>
              </a:spcAft>
              <a:buClr>
                <a:srgbClr val="000000"/>
              </a:buClr>
              <a:buSzPts val="1600"/>
              <a:buFont typeface="Arial"/>
              <a:buNone/>
            </a:pPr>
            <a:endParaRPr sz="1600" b="1" i="0" u="none" strike="noStrike" cap="none">
              <a:solidFill>
                <a:schemeClr val="dk1"/>
              </a:solidFill>
              <a:latin typeface="Avenir"/>
              <a:ea typeface="Avenir"/>
              <a:cs typeface="Avenir"/>
              <a:sym typeface="Avenir"/>
            </a:endParaRPr>
          </a:p>
        </p:txBody>
      </p:sp>
      <p:sp>
        <p:nvSpPr>
          <p:cNvPr id="117" name="Google Shape;117;p15"/>
          <p:cNvSpPr txBox="1"/>
          <p:nvPr/>
        </p:nvSpPr>
        <p:spPr>
          <a:xfrm>
            <a:off x="3045619" y="6148762"/>
            <a:ext cx="2743200" cy="3693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IT" sz="1800" b="0" i="0" u="none" strike="noStrike" cap="none">
                <a:solidFill>
                  <a:schemeClr val="dk1"/>
                </a:solidFill>
                <a:latin typeface="Avenir"/>
                <a:ea typeface="Avenir"/>
                <a:cs typeface="Avenir"/>
                <a:sym typeface="Avenir"/>
              </a:rPr>
              <a:t>        TYPE PLANT</a:t>
            </a:r>
            <a:endParaRPr sz="1400" b="0" i="0" u="none" strike="noStrike" cap="none">
              <a:solidFill>
                <a:srgbClr val="000000"/>
              </a:solidFill>
              <a:latin typeface="Arial"/>
              <a:ea typeface="Arial"/>
              <a:cs typeface="Arial"/>
              <a:sym typeface="Arial"/>
            </a:endParaRPr>
          </a:p>
        </p:txBody>
      </p:sp>
      <p:sp>
        <p:nvSpPr>
          <p:cNvPr id="118" name="Google Shape;118;p15"/>
          <p:cNvSpPr txBox="1"/>
          <p:nvPr/>
        </p:nvSpPr>
        <p:spPr>
          <a:xfrm>
            <a:off x="9039019" y="6148768"/>
            <a:ext cx="2933700" cy="3693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IT" sz="1800" b="0" i="0" u="none" strike="noStrike" cap="none">
                <a:solidFill>
                  <a:schemeClr val="dk1"/>
                </a:solidFill>
                <a:latin typeface="Avenir"/>
                <a:ea typeface="Avenir"/>
                <a:cs typeface="Avenir"/>
                <a:sym typeface="Avenir"/>
              </a:rPr>
              <a:t>         </a:t>
            </a:r>
            <a:r>
              <a:rPr lang="it-IT" sz="1800" b="1" i="0" u="none" strike="noStrike" cap="none">
                <a:solidFill>
                  <a:schemeClr val="dk1"/>
                </a:solidFill>
                <a:latin typeface="Avenir"/>
                <a:ea typeface="Avenir"/>
                <a:cs typeface="Avenir"/>
                <a:sym typeface="Avenir"/>
              </a:rPr>
              <a:t>      DETAIL</a:t>
            </a:r>
            <a:endParaRPr sz="1400" b="0" i="0" u="none" strike="noStrike" cap="none">
              <a:solidFill>
                <a:srgbClr val="000000"/>
              </a:solidFill>
              <a:latin typeface="Arial"/>
              <a:ea typeface="Arial"/>
              <a:cs typeface="Arial"/>
              <a:sym typeface="Arial"/>
            </a:endParaRPr>
          </a:p>
        </p:txBody>
      </p:sp>
      <p:pic>
        <p:nvPicPr>
          <p:cNvPr id="119" name="Google Shape;119;p15"/>
          <p:cNvPicPr preferRelativeResize="0"/>
          <p:nvPr/>
        </p:nvPicPr>
        <p:blipFill rotWithShape="1">
          <a:blip r:embed="rId5">
            <a:alphaModFix/>
          </a:blip>
          <a:srcRect/>
          <a:stretch/>
        </p:blipFill>
        <p:spPr>
          <a:xfrm>
            <a:off x="2950375" y="3237925"/>
            <a:ext cx="2933701" cy="2632400"/>
          </a:xfrm>
          <a:prstGeom prst="rect">
            <a:avLst/>
          </a:prstGeom>
          <a:noFill/>
          <a:ln>
            <a:noFill/>
          </a:ln>
        </p:spPr>
      </p:pic>
      <p:pic>
        <p:nvPicPr>
          <p:cNvPr id="120" name="Google Shape;120;p15"/>
          <p:cNvPicPr preferRelativeResize="0"/>
          <p:nvPr/>
        </p:nvPicPr>
        <p:blipFill rotWithShape="1">
          <a:blip r:embed="rId6">
            <a:alphaModFix/>
          </a:blip>
          <a:srcRect/>
          <a:stretch/>
        </p:blipFill>
        <p:spPr>
          <a:xfrm>
            <a:off x="5902188" y="3237937"/>
            <a:ext cx="3200774" cy="2632399"/>
          </a:xfrm>
          <a:prstGeom prst="rect">
            <a:avLst/>
          </a:prstGeom>
          <a:noFill/>
          <a:ln>
            <a:noFill/>
          </a:ln>
        </p:spPr>
      </p:pic>
      <p:pic>
        <p:nvPicPr>
          <p:cNvPr id="121" name="Google Shape;121;p15"/>
          <p:cNvPicPr preferRelativeResize="0"/>
          <p:nvPr/>
        </p:nvPicPr>
        <p:blipFill rotWithShape="1">
          <a:blip r:embed="rId7">
            <a:alphaModFix/>
          </a:blip>
          <a:srcRect/>
          <a:stretch/>
        </p:blipFill>
        <p:spPr>
          <a:xfrm>
            <a:off x="-3050" y="3216775"/>
            <a:ext cx="3048675" cy="2632400"/>
          </a:xfrm>
          <a:prstGeom prst="rect">
            <a:avLst/>
          </a:prstGeom>
          <a:noFill/>
          <a:ln>
            <a:noFill/>
          </a:ln>
        </p:spPr>
      </p:pic>
      <p:pic>
        <p:nvPicPr>
          <p:cNvPr id="122" name="Google Shape;122;p15"/>
          <p:cNvPicPr preferRelativeResize="0"/>
          <p:nvPr/>
        </p:nvPicPr>
        <p:blipFill rotWithShape="1">
          <a:blip r:embed="rId8">
            <a:alphaModFix/>
          </a:blip>
          <a:srcRect/>
          <a:stretch/>
        </p:blipFill>
        <p:spPr>
          <a:xfrm>
            <a:off x="9140275" y="3237925"/>
            <a:ext cx="3048676" cy="26324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6"/>
        <p:cNvGrpSpPr/>
        <p:nvPr/>
      </p:nvGrpSpPr>
      <p:grpSpPr>
        <a:xfrm>
          <a:off x="0" y="0"/>
          <a:ext cx="0" cy="0"/>
          <a:chOff x="0" y="0"/>
          <a:chExt cx="0" cy="0"/>
        </a:xfrm>
      </p:grpSpPr>
      <p:sp>
        <p:nvSpPr>
          <p:cNvPr id="127" name="Google Shape;127;p16"/>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128" name="Google Shape;128;p16"/>
          <p:cNvSpPr/>
          <p:nvPr/>
        </p:nvSpPr>
        <p:spPr>
          <a:xfrm>
            <a:off x="3048" y="0"/>
            <a:ext cx="12188952" cy="6858000"/>
          </a:xfrm>
          <a:prstGeom prst="rect">
            <a:avLst/>
          </a:prstGeom>
          <a:solidFill>
            <a:schemeClr val="lt2">
              <a:alpha val="6941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129" name="Google Shape;129;p16"/>
          <p:cNvSpPr/>
          <p:nvPr/>
        </p:nvSpPr>
        <p:spPr>
          <a:xfrm>
            <a:off x="0" y="-151"/>
            <a:ext cx="12192000" cy="2217680"/>
          </a:xfrm>
          <a:prstGeom prst="rect">
            <a:avLst/>
          </a:prstGeom>
          <a:solidFill>
            <a:srgbClr val="4C2B2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130" name="Google Shape;130;p16"/>
          <p:cNvSpPr/>
          <p:nvPr/>
        </p:nvSpPr>
        <p:spPr>
          <a:xfrm rot="10800000">
            <a:off x="0" y="-1"/>
            <a:ext cx="12191999" cy="2224386"/>
          </a:xfrm>
          <a:prstGeom prst="rect">
            <a:avLst/>
          </a:prstGeom>
          <a:blipFill rotWithShape="1">
            <a:blip r:embed="rId3">
              <a:alphaModFix amt="20000"/>
            </a:blip>
            <a:tile tx="889000" ty="0" sx="100000" sy="100000" flip="none" algn="tl"/>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31" name="Google Shape;131;p16"/>
          <p:cNvSpPr txBox="1">
            <a:spLocks noGrp="1"/>
          </p:cNvSpPr>
          <p:nvPr>
            <p:ph type="title"/>
          </p:nvPr>
        </p:nvSpPr>
        <p:spPr>
          <a:xfrm>
            <a:off x="838200" y="381000"/>
            <a:ext cx="10003218" cy="1600124"/>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4400"/>
              <a:buFont typeface="Avenir"/>
              <a:buNone/>
            </a:pPr>
            <a:r>
              <a:rPr lang="it-IT"/>
              <a:t> LUIGI COSENZA</a:t>
            </a:r>
            <a:endParaRPr/>
          </a:p>
        </p:txBody>
      </p:sp>
      <p:sp>
        <p:nvSpPr>
          <p:cNvPr id="132" name="Google Shape;132;p16"/>
          <p:cNvSpPr txBox="1">
            <a:spLocks noGrp="1"/>
          </p:cNvSpPr>
          <p:nvPr>
            <p:ph type="body" idx="1"/>
          </p:nvPr>
        </p:nvSpPr>
        <p:spPr>
          <a:xfrm>
            <a:off x="838200" y="4226425"/>
            <a:ext cx="4739700" cy="1445100"/>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SzPts val="1800"/>
              <a:buNone/>
            </a:pPr>
            <a:r>
              <a:rPr lang="it-IT" sz="2000" dirty="0" err="1">
                <a:solidFill>
                  <a:schemeClr val="dk1"/>
                </a:solidFill>
              </a:rPr>
              <a:t>Naples</a:t>
            </a:r>
            <a:r>
              <a:rPr lang="it-IT" sz="2000" dirty="0">
                <a:solidFill>
                  <a:schemeClr val="dk1"/>
                </a:solidFill>
              </a:rPr>
              <a:t> </a:t>
            </a:r>
            <a:r>
              <a:rPr lang="it-IT" sz="2000" dirty="0" smtClean="0">
                <a:solidFill>
                  <a:schemeClr val="dk1"/>
                </a:solidFill>
              </a:rPr>
              <a:t>(IT) </a:t>
            </a:r>
            <a:r>
              <a:rPr lang="it-IT" sz="2000" dirty="0">
                <a:solidFill>
                  <a:schemeClr val="dk1"/>
                </a:solidFill>
              </a:rPr>
              <a:t>1915 </a:t>
            </a:r>
            <a:r>
              <a:rPr lang="it-IT" sz="2000" dirty="0" smtClean="0">
                <a:solidFill>
                  <a:schemeClr val="dk1"/>
                </a:solidFill>
              </a:rPr>
              <a:t>- 1984</a:t>
            </a:r>
            <a:endParaRPr sz="2000" dirty="0">
              <a:solidFill>
                <a:schemeClr val="dk1"/>
              </a:solidFill>
            </a:endParaRPr>
          </a:p>
        </p:txBody>
      </p:sp>
      <p:pic>
        <p:nvPicPr>
          <p:cNvPr id="133" name="Google Shape;133;p16" descr="Immagine che contiene uomo, persona&#10;&#10;Descrizione generata automaticamente"/>
          <p:cNvPicPr preferRelativeResize="0"/>
          <p:nvPr/>
        </p:nvPicPr>
        <p:blipFill rotWithShape="1">
          <a:blip r:embed="rId4">
            <a:alphaModFix/>
          </a:blip>
          <a:srcRect/>
          <a:stretch/>
        </p:blipFill>
        <p:spPr>
          <a:xfrm>
            <a:off x="6561400" y="2721674"/>
            <a:ext cx="5352100" cy="3731550"/>
          </a:xfrm>
          <a:prstGeom prst="rect">
            <a:avLst/>
          </a:prstGeom>
          <a:noFill/>
          <a:ln>
            <a:noFill/>
          </a:ln>
        </p:spPr>
      </p:pic>
      <p:sp>
        <p:nvSpPr>
          <p:cNvPr id="134" name="Google Shape;134;p16"/>
          <p:cNvSpPr txBox="1"/>
          <p:nvPr/>
        </p:nvSpPr>
        <p:spPr>
          <a:xfrm>
            <a:off x="127475" y="3255150"/>
            <a:ext cx="63012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b="1" i="0" u="none" strike="noStrike" cap="none" dirty="0">
                <a:solidFill>
                  <a:srgbClr val="F94712"/>
                </a:solidFill>
                <a:latin typeface="Avenir"/>
                <a:ea typeface="Avenir"/>
                <a:cs typeface="Avenir"/>
                <a:sym typeface="Avenir"/>
              </a:rPr>
              <a:t>MEDITERRANEAN </a:t>
            </a:r>
            <a:r>
              <a:rPr lang="it-IT" sz="3000" b="1" i="0" u="none" strike="noStrike" cap="none" dirty="0" smtClean="0">
                <a:solidFill>
                  <a:srgbClr val="F94712"/>
                </a:solidFill>
                <a:latin typeface="Avenir"/>
                <a:ea typeface="Avenir"/>
                <a:cs typeface="Avenir"/>
                <a:sym typeface="Avenir"/>
              </a:rPr>
              <a:t>RATIONALISM</a:t>
            </a:r>
            <a:endParaRPr sz="3000" b="1" i="0" u="none" strike="noStrike" cap="none" dirty="0">
              <a:solidFill>
                <a:srgbClr val="F94712"/>
              </a:solidFill>
              <a:latin typeface="Avenir"/>
              <a:ea typeface="Avenir"/>
              <a:cs typeface="Avenir"/>
              <a:sym typeface="Aveni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8"/>
        <p:cNvGrpSpPr/>
        <p:nvPr/>
      </p:nvGrpSpPr>
      <p:grpSpPr>
        <a:xfrm>
          <a:off x="0" y="0"/>
          <a:ext cx="0" cy="0"/>
          <a:chOff x="0" y="0"/>
          <a:chExt cx="0" cy="0"/>
        </a:xfrm>
      </p:grpSpPr>
      <p:sp>
        <p:nvSpPr>
          <p:cNvPr id="139" name="Google Shape;139;p17"/>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140" name="Google Shape;140;p17"/>
          <p:cNvSpPr/>
          <p:nvPr/>
        </p:nvSpPr>
        <p:spPr>
          <a:xfrm>
            <a:off x="3048" y="0"/>
            <a:ext cx="12188952" cy="6858000"/>
          </a:xfrm>
          <a:prstGeom prst="rect">
            <a:avLst/>
          </a:prstGeom>
          <a:solidFill>
            <a:schemeClr val="lt2">
              <a:alpha val="6941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pic>
        <p:nvPicPr>
          <p:cNvPr id="141" name="Google Shape;141;p17"/>
          <p:cNvPicPr preferRelativeResize="0"/>
          <p:nvPr/>
        </p:nvPicPr>
        <p:blipFill rotWithShape="1">
          <a:blip r:embed="rId3">
            <a:alphaModFix/>
          </a:blip>
          <a:srcRect t="37018" r="40625"/>
          <a:stretch/>
        </p:blipFill>
        <p:spPr>
          <a:xfrm rot="-5400000">
            <a:off x="36314" y="-76122"/>
            <a:ext cx="1295924" cy="1374648"/>
          </a:xfrm>
          <a:prstGeom prst="rect">
            <a:avLst/>
          </a:prstGeom>
          <a:noFill/>
          <a:ln>
            <a:noFill/>
          </a:ln>
        </p:spPr>
      </p:pic>
      <p:sp>
        <p:nvSpPr>
          <p:cNvPr id="142" name="Google Shape;142;p17"/>
          <p:cNvSpPr txBox="1">
            <a:spLocks noGrp="1"/>
          </p:cNvSpPr>
          <p:nvPr>
            <p:ph type="title"/>
          </p:nvPr>
        </p:nvSpPr>
        <p:spPr>
          <a:xfrm>
            <a:off x="1936723" y="-595100"/>
            <a:ext cx="8600400" cy="23076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3000"/>
              <a:buFont typeface="Avenir"/>
              <a:buNone/>
            </a:pPr>
            <a:r>
              <a:rPr lang="it-IT" sz="3000" dirty="0" smtClean="0">
                <a:solidFill>
                  <a:schemeClr val="dk2"/>
                </a:solidFill>
              </a:rPr>
              <a:t>SCHOOL OF ENGINEERING MAIN BUILDING</a:t>
            </a:r>
            <a:br>
              <a:rPr lang="it-IT" sz="3000" dirty="0" smtClean="0">
                <a:solidFill>
                  <a:schemeClr val="dk2"/>
                </a:solidFill>
              </a:rPr>
            </a:br>
            <a:r>
              <a:rPr lang="it-IT" sz="3000">
                <a:solidFill>
                  <a:schemeClr val="dk2"/>
                </a:solidFill>
              </a:rPr>
              <a:t> </a:t>
            </a:r>
            <a:r>
              <a:rPr lang="it-IT" sz="3000" smtClean="0">
                <a:solidFill>
                  <a:schemeClr val="dk2"/>
                </a:solidFill>
              </a:rPr>
              <a:t>               NAPLES </a:t>
            </a:r>
            <a:r>
              <a:rPr lang="it-IT" sz="3000" dirty="0" smtClean="0">
                <a:solidFill>
                  <a:schemeClr val="dk2"/>
                </a:solidFill>
              </a:rPr>
              <a:t>UNIVERSITY</a:t>
            </a:r>
            <a:endParaRPr dirty="0"/>
          </a:p>
        </p:txBody>
      </p:sp>
      <p:sp>
        <p:nvSpPr>
          <p:cNvPr id="143" name="Google Shape;143;p17"/>
          <p:cNvSpPr txBox="1">
            <a:spLocks noGrp="1"/>
          </p:cNvSpPr>
          <p:nvPr>
            <p:ph type="body" idx="1"/>
          </p:nvPr>
        </p:nvSpPr>
        <p:spPr>
          <a:xfrm>
            <a:off x="1627004" y="988439"/>
            <a:ext cx="9538860" cy="2307632"/>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15000"/>
              </a:lnSpc>
              <a:spcBef>
                <a:spcPts val="1200"/>
              </a:spcBef>
              <a:spcAft>
                <a:spcPts val="0"/>
              </a:spcAft>
              <a:buClr>
                <a:schemeClr val="dk1"/>
              </a:buClr>
              <a:buSzPts val="1100"/>
              <a:buFont typeface="Arial"/>
              <a:buNone/>
            </a:pPr>
            <a:r>
              <a:rPr lang="it-IT" sz="1600" dirty="0" smtClean="0">
                <a:solidFill>
                  <a:schemeClr val="dk1"/>
                </a:solidFill>
                <a:latin typeface="Arial"/>
                <a:ea typeface="Arial"/>
                <a:cs typeface="Arial"/>
                <a:sym typeface="Arial"/>
              </a:rPr>
              <a:t>The </a:t>
            </a:r>
            <a:r>
              <a:rPr lang="it-IT" sz="1600" dirty="0">
                <a:solidFill>
                  <a:schemeClr val="dk1"/>
                </a:solidFill>
                <a:latin typeface="Arial"/>
                <a:ea typeface="Arial"/>
                <a:cs typeface="Arial"/>
                <a:sym typeface="Arial"/>
              </a:rPr>
              <a:t>Building of </a:t>
            </a:r>
            <a:r>
              <a:rPr lang="it-IT" sz="1600" dirty="0" err="1">
                <a:solidFill>
                  <a:schemeClr val="dk1"/>
                </a:solidFill>
                <a:latin typeface="Arial"/>
                <a:ea typeface="Arial"/>
                <a:cs typeface="Arial"/>
                <a:sym typeface="Arial"/>
              </a:rPr>
              <a:t>Engineering</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Department</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is</a:t>
            </a:r>
            <a:r>
              <a:rPr lang="it-IT" sz="1600" dirty="0">
                <a:solidFill>
                  <a:schemeClr val="dk1"/>
                </a:solidFill>
                <a:latin typeface="Arial"/>
                <a:ea typeface="Arial"/>
                <a:cs typeface="Arial"/>
                <a:sym typeface="Arial"/>
              </a:rPr>
              <a:t> a </a:t>
            </a:r>
            <a:r>
              <a:rPr lang="it-IT" sz="1600" dirty="0" err="1">
                <a:solidFill>
                  <a:schemeClr val="dk1"/>
                </a:solidFill>
                <a:latin typeface="Arial"/>
                <a:ea typeface="Arial"/>
                <a:cs typeface="Arial"/>
                <a:sym typeface="Arial"/>
              </a:rPr>
              <a:t>vast</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construction</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complex</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that</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is</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located</a:t>
            </a:r>
            <a:r>
              <a:rPr lang="it-IT" sz="1600" dirty="0">
                <a:solidFill>
                  <a:schemeClr val="dk1"/>
                </a:solidFill>
                <a:latin typeface="Arial"/>
                <a:ea typeface="Arial"/>
                <a:cs typeface="Arial"/>
                <a:sym typeface="Arial"/>
              </a:rPr>
              <a:t> in </a:t>
            </a:r>
            <a:r>
              <a:rPr lang="it-IT" sz="1600" dirty="0" err="1">
                <a:solidFill>
                  <a:schemeClr val="dk1"/>
                </a:solidFill>
                <a:latin typeface="Arial"/>
                <a:ea typeface="Arial"/>
                <a:cs typeface="Arial"/>
                <a:sym typeface="Arial"/>
              </a:rPr>
              <a:t>Naples</a:t>
            </a:r>
            <a:r>
              <a:rPr lang="it-IT" sz="1600" dirty="0">
                <a:solidFill>
                  <a:schemeClr val="dk1"/>
                </a:solidFill>
                <a:latin typeface="Arial"/>
                <a:ea typeface="Arial"/>
                <a:cs typeface="Arial"/>
                <a:sym typeface="Arial"/>
              </a:rPr>
              <a:t>, in the area of Fuorigrotta. </a:t>
            </a:r>
            <a:r>
              <a:rPr lang="it-IT" sz="1600" dirty="0" err="1">
                <a:solidFill>
                  <a:schemeClr val="dk1"/>
                </a:solidFill>
                <a:latin typeface="Arial"/>
                <a:ea typeface="Arial"/>
                <a:cs typeface="Arial"/>
                <a:sym typeface="Arial"/>
              </a:rPr>
              <a:t>It</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was</a:t>
            </a:r>
            <a:r>
              <a:rPr lang="it-IT" sz="1600" dirty="0">
                <a:solidFill>
                  <a:schemeClr val="dk1"/>
                </a:solidFill>
                <a:latin typeface="Arial"/>
                <a:ea typeface="Arial"/>
                <a:cs typeface="Arial"/>
                <a:sym typeface="Arial"/>
              </a:rPr>
              <a:t> </a:t>
            </a:r>
            <a:r>
              <a:rPr lang="it-IT" sz="1600" dirty="0" err="1" smtClean="0">
                <a:solidFill>
                  <a:schemeClr val="dk1"/>
                </a:solidFill>
                <a:latin typeface="Arial"/>
                <a:ea typeface="Arial"/>
                <a:cs typeface="Arial"/>
                <a:sym typeface="Arial"/>
              </a:rPr>
              <a:t>designed</a:t>
            </a:r>
            <a:r>
              <a:rPr lang="it-IT" sz="1600" dirty="0" smtClean="0">
                <a:solidFill>
                  <a:schemeClr val="dk1"/>
                </a:solidFill>
                <a:latin typeface="Arial"/>
                <a:ea typeface="Arial"/>
                <a:cs typeface="Arial"/>
                <a:sym typeface="Arial"/>
              </a:rPr>
              <a:t> </a:t>
            </a:r>
            <a:r>
              <a:rPr lang="it-IT" sz="1600" dirty="0">
                <a:solidFill>
                  <a:schemeClr val="dk1"/>
                </a:solidFill>
                <a:latin typeface="Arial"/>
                <a:ea typeface="Arial"/>
                <a:cs typeface="Arial"/>
                <a:sym typeface="Arial"/>
              </a:rPr>
              <a:t>by</a:t>
            </a:r>
            <a:r>
              <a:rPr lang="it-IT" sz="1600" dirty="0">
                <a:solidFill>
                  <a:schemeClr val="hlink"/>
                </a:solidFill>
                <a:uFill>
                  <a:noFill/>
                </a:uFill>
                <a:latin typeface="Arial"/>
                <a:ea typeface="Arial"/>
                <a:cs typeface="Arial"/>
                <a:sym typeface="Arial"/>
                <a:hlinkClick r:id="rId4"/>
              </a:rPr>
              <a:t> </a:t>
            </a:r>
            <a:r>
              <a:rPr lang="it-IT" sz="1600" dirty="0">
                <a:solidFill>
                  <a:schemeClr val="dk1"/>
                </a:solidFill>
                <a:latin typeface="Arial"/>
                <a:ea typeface="Arial"/>
                <a:cs typeface="Arial"/>
                <a:sym typeface="Arial"/>
              </a:rPr>
              <a:t>Luigi Cosenza, Michele Pagano, Marcello </a:t>
            </a:r>
            <a:r>
              <a:rPr lang="it-IT" sz="1600" dirty="0" err="1">
                <a:solidFill>
                  <a:schemeClr val="dk1"/>
                </a:solidFill>
                <a:latin typeface="Arial"/>
                <a:ea typeface="Arial"/>
                <a:cs typeface="Arial"/>
                <a:sym typeface="Arial"/>
              </a:rPr>
              <a:t>Picone</a:t>
            </a:r>
            <a:r>
              <a:rPr lang="it-IT" sz="1600" dirty="0">
                <a:solidFill>
                  <a:schemeClr val="dk1"/>
                </a:solidFill>
                <a:latin typeface="Arial"/>
                <a:ea typeface="Arial"/>
                <a:cs typeface="Arial"/>
                <a:sym typeface="Arial"/>
              </a:rPr>
              <a:t> e Luigi Tocchetti </a:t>
            </a:r>
            <a:r>
              <a:rPr lang="it-IT" sz="1600" dirty="0" err="1">
                <a:solidFill>
                  <a:schemeClr val="dk1"/>
                </a:solidFill>
                <a:latin typeface="Arial"/>
                <a:ea typeface="Arial"/>
                <a:cs typeface="Arial"/>
                <a:sym typeface="Arial"/>
              </a:rPr>
              <a:t>between</a:t>
            </a:r>
            <a:r>
              <a:rPr lang="it-IT" sz="1600" dirty="0">
                <a:solidFill>
                  <a:schemeClr val="dk1"/>
                </a:solidFill>
                <a:latin typeface="Arial"/>
                <a:ea typeface="Arial"/>
                <a:cs typeface="Arial"/>
                <a:sym typeface="Arial"/>
              </a:rPr>
              <a:t> 1955 and 1970.</a:t>
            </a:r>
            <a:endParaRPr sz="1600" dirty="0">
              <a:solidFill>
                <a:schemeClr val="dk1"/>
              </a:solidFill>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it-IT" sz="1600" dirty="0">
                <a:solidFill>
                  <a:schemeClr val="dk1"/>
                </a:solidFill>
                <a:latin typeface="Arial"/>
                <a:ea typeface="Arial"/>
                <a:cs typeface="Arial"/>
                <a:sym typeface="Arial"/>
              </a:rPr>
              <a:t>The Building </a:t>
            </a:r>
            <a:r>
              <a:rPr lang="it-IT" sz="1600" dirty="0" err="1">
                <a:solidFill>
                  <a:schemeClr val="dk1"/>
                </a:solidFill>
                <a:latin typeface="Arial"/>
                <a:ea typeface="Arial"/>
                <a:cs typeface="Arial"/>
                <a:sym typeface="Arial"/>
              </a:rPr>
              <a:t>comes</a:t>
            </a:r>
            <a:r>
              <a:rPr lang="it-IT" sz="1600" dirty="0">
                <a:solidFill>
                  <a:schemeClr val="dk1"/>
                </a:solidFill>
                <a:latin typeface="Arial"/>
                <a:ea typeface="Arial"/>
                <a:cs typeface="Arial"/>
                <a:sym typeface="Arial"/>
              </a:rPr>
              <a:t> up </a:t>
            </a:r>
            <a:r>
              <a:rPr lang="it-IT" sz="1600" dirty="0" err="1">
                <a:solidFill>
                  <a:schemeClr val="dk1"/>
                </a:solidFill>
                <a:latin typeface="Arial"/>
                <a:ea typeface="Arial"/>
                <a:cs typeface="Arial"/>
                <a:sym typeface="Arial"/>
              </a:rPr>
              <a:t>as</a:t>
            </a:r>
            <a:r>
              <a:rPr lang="it-IT" sz="1600" dirty="0">
                <a:solidFill>
                  <a:schemeClr val="dk1"/>
                </a:solidFill>
                <a:latin typeface="Arial"/>
                <a:ea typeface="Arial"/>
                <a:cs typeface="Arial"/>
                <a:sym typeface="Arial"/>
              </a:rPr>
              <a:t> the end of the public </a:t>
            </a:r>
            <a:r>
              <a:rPr lang="it-IT" sz="1600" dirty="0" err="1">
                <a:solidFill>
                  <a:schemeClr val="dk1"/>
                </a:solidFill>
                <a:latin typeface="Arial"/>
                <a:ea typeface="Arial"/>
                <a:cs typeface="Arial"/>
                <a:sym typeface="Arial"/>
              </a:rPr>
              <a:t>housing</a:t>
            </a:r>
            <a:r>
              <a:rPr lang="it-IT" sz="1600" dirty="0">
                <a:solidFill>
                  <a:schemeClr val="dk1"/>
                </a:solidFill>
                <a:latin typeface="Arial"/>
                <a:ea typeface="Arial"/>
                <a:cs typeface="Arial"/>
                <a:sym typeface="Arial"/>
              </a:rPr>
              <a:t> in viale Augusto. The </a:t>
            </a:r>
            <a:r>
              <a:rPr lang="it-IT" sz="1600" dirty="0" err="1">
                <a:solidFill>
                  <a:schemeClr val="dk1"/>
                </a:solidFill>
                <a:latin typeface="Arial"/>
                <a:ea typeface="Arial"/>
                <a:cs typeface="Arial"/>
                <a:sym typeface="Arial"/>
              </a:rPr>
              <a:t>structure</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used</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as</a:t>
            </a:r>
            <a:r>
              <a:rPr lang="it-IT" sz="1600" dirty="0">
                <a:solidFill>
                  <a:schemeClr val="dk1"/>
                </a:solidFill>
                <a:latin typeface="Arial"/>
                <a:ea typeface="Arial"/>
                <a:cs typeface="Arial"/>
                <a:sym typeface="Arial"/>
              </a:rPr>
              <a:t> a </a:t>
            </a:r>
            <a:r>
              <a:rPr lang="it-IT" sz="1600" dirty="0" err="1">
                <a:solidFill>
                  <a:schemeClr val="dk1"/>
                </a:solidFill>
                <a:latin typeface="Arial"/>
                <a:ea typeface="Arial"/>
                <a:cs typeface="Arial"/>
                <a:sym typeface="Arial"/>
              </a:rPr>
              <a:t>facility</a:t>
            </a:r>
            <a:r>
              <a:rPr lang="it-IT" sz="1600" dirty="0">
                <a:solidFill>
                  <a:schemeClr val="dk1"/>
                </a:solidFill>
                <a:latin typeface="Arial"/>
                <a:ea typeface="Arial"/>
                <a:cs typeface="Arial"/>
                <a:sym typeface="Arial"/>
              </a:rPr>
              <a:t> for the </a:t>
            </a:r>
            <a:r>
              <a:rPr lang="it-IT" sz="1600" dirty="0" err="1" smtClean="0">
                <a:solidFill>
                  <a:schemeClr val="dk1"/>
                </a:solidFill>
                <a:latin typeface="Arial"/>
                <a:ea typeface="Arial"/>
                <a:cs typeface="Arial"/>
                <a:sym typeface="Arial"/>
              </a:rPr>
              <a:t>Naples</a:t>
            </a:r>
            <a:r>
              <a:rPr lang="it-IT" sz="1600" dirty="0" smtClean="0">
                <a:solidFill>
                  <a:schemeClr val="dk1"/>
                </a:solidFill>
                <a:latin typeface="Arial"/>
                <a:ea typeface="Arial"/>
                <a:cs typeface="Arial"/>
                <a:sym typeface="Arial"/>
              </a:rPr>
              <a:t> </a:t>
            </a:r>
            <a:r>
              <a:rPr lang="it-IT" sz="1600" dirty="0" err="1" smtClean="0">
                <a:solidFill>
                  <a:schemeClr val="dk1"/>
                </a:solidFill>
                <a:latin typeface="Arial"/>
                <a:ea typeface="Arial"/>
                <a:cs typeface="Arial"/>
                <a:sym typeface="Arial"/>
              </a:rPr>
              <a:t>University</a:t>
            </a:r>
            <a:r>
              <a:rPr lang="it-IT" sz="1600" dirty="0" smtClean="0">
                <a:solidFill>
                  <a:schemeClr val="dk1"/>
                </a:solidFill>
                <a:latin typeface="Arial"/>
                <a:ea typeface="Arial"/>
                <a:cs typeface="Arial"/>
                <a:sym typeface="Arial"/>
              </a:rPr>
              <a:t> Federico </a:t>
            </a:r>
            <a:r>
              <a:rPr lang="it-IT" sz="1600" dirty="0">
                <a:solidFill>
                  <a:schemeClr val="dk1"/>
                </a:solidFill>
                <a:latin typeface="Arial"/>
                <a:ea typeface="Arial"/>
                <a:cs typeface="Arial"/>
                <a:sym typeface="Arial"/>
              </a:rPr>
              <a:t>II, </a:t>
            </a:r>
            <a:r>
              <a:rPr lang="it-IT" sz="1600" dirty="0" err="1">
                <a:solidFill>
                  <a:schemeClr val="dk1"/>
                </a:solidFill>
                <a:latin typeface="Arial"/>
                <a:ea typeface="Arial"/>
                <a:cs typeface="Arial"/>
                <a:sym typeface="Arial"/>
              </a:rPr>
              <a:t>was</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designed</a:t>
            </a:r>
            <a:r>
              <a:rPr lang="it-IT" sz="1600" dirty="0">
                <a:solidFill>
                  <a:schemeClr val="dk1"/>
                </a:solidFill>
                <a:latin typeface="Arial"/>
                <a:ea typeface="Arial"/>
                <a:cs typeface="Arial"/>
                <a:sym typeface="Arial"/>
              </a:rPr>
              <a:t> by Cosenza to </a:t>
            </a:r>
            <a:r>
              <a:rPr lang="it-IT" sz="1600" dirty="0" err="1">
                <a:solidFill>
                  <a:schemeClr val="dk1"/>
                </a:solidFill>
                <a:latin typeface="Arial"/>
                <a:ea typeface="Arial"/>
                <a:cs typeface="Arial"/>
                <a:sym typeface="Arial"/>
              </a:rPr>
              <a:t>conceal</a:t>
            </a:r>
            <a:r>
              <a:rPr lang="it-IT" sz="1600" dirty="0">
                <a:solidFill>
                  <a:schemeClr val="dk1"/>
                </a:solidFill>
                <a:latin typeface="Arial"/>
                <a:ea typeface="Arial"/>
                <a:cs typeface="Arial"/>
                <a:sym typeface="Arial"/>
              </a:rPr>
              <a:t> the </a:t>
            </a:r>
            <a:r>
              <a:rPr lang="it-IT" sz="1600" dirty="0" err="1">
                <a:solidFill>
                  <a:schemeClr val="dk1"/>
                </a:solidFill>
                <a:latin typeface="Arial"/>
                <a:ea typeface="Arial"/>
                <a:cs typeface="Arial"/>
                <a:sym typeface="Arial"/>
              </a:rPr>
              <a:t>houses</a:t>
            </a:r>
            <a:r>
              <a:rPr lang="it-IT" sz="1600" dirty="0">
                <a:solidFill>
                  <a:schemeClr val="dk1"/>
                </a:solidFill>
                <a:latin typeface="Arial"/>
                <a:ea typeface="Arial"/>
                <a:cs typeface="Arial"/>
                <a:sym typeface="Arial"/>
              </a:rPr>
              <a:t> in the back with </a:t>
            </a:r>
            <a:r>
              <a:rPr lang="it-IT" sz="1600" dirty="0" err="1">
                <a:solidFill>
                  <a:schemeClr val="dk1"/>
                </a:solidFill>
                <a:latin typeface="Arial"/>
                <a:ea typeface="Arial"/>
                <a:cs typeface="Arial"/>
                <a:sym typeface="Arial"/>
              </a:rPr>
              <a:t>two</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eleven</a:t>
            </a:r>
            <a:r>
              <a:rPr lang="it-IT" sz="1600" dirty="0">
                <a:solidFill>
                  <a:schemeClr val="dk1"/>
                </a:solidFill>
                <a:latin typeface="Arial"/>
                <a:ea typeface="Arial"/>
                <a:cs typeface="Arial"/>
                <a:sym typeface="Arial"/>
              </a:rPr>
              <a:t>-story </a:t>
            </a:r>
            <a:r>
              <a:rPr lang="it-IT" sz="1600" dirty="0" err="1">
                <a:solidFill>
                  <a:schemeClr val="dk1"/>
                </a:solidFill>
                <a:latin typeface="Arial"/>
                <a:ea typeface="Arial"/>
                <a:cs typeface="Arial"/>
                <a:sym typeface="Arial"/>
              </a:rPr>
              <a:t>buildings</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organized</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around</a:t>
            </a:r>
            <a:r>
              <a:rPr lang="it-IT" sz="1600" dirty="0">
                <a:solidFill>
                  <a:schemeClr val="dk1"/>
                </a:solidFill>
                <a:latin typeface="Arial"/>
                <a:ea typeface="Arial"/>
                <a:cs typeface="Arial"/>
                <a:sym typeface="Arial"/>
              </a:rPr>
              <a:t> a </a:t>
            </a:r>
            <a:r>
              <a:rPr lang="it-IT" sz="1600" dirty="0" err="1">
                <a:solidFill>
                  <a:schemeClr val="dk1"/>
                </a:solidFill>
                <a:latin typeface="Arial"/>
                <a:ea typeface="Arial"/>
                <a:cs typeface="Arial"/>
                <a:sym typeface="Arial"/>
              </a:rPr>
              <a:t>courtyard</a:t>
            </a:r>
            <a:r>
              <a:rPr lang="it-IT" sz="1600" dirty="0">
                <a:solidFill>
                  <a:schemeClr val="dk1"/>
                </a:solidFill>
                <a:latin typeface="Arial"/>
                <a:ea typeface="Arial"/>
                <a:cs typeface="Arial"/>
                <a:sym typeface="Arial"/>
              </a:rPr>
              <a:t>. A wide </a:t>
            </a:r>
            <a:r>
              <a:rPr lang="it-IT" sz="1600" dirty="0" err="1">
                <a:solidFill>
                  <a:schemeClr val="dk1"/>
                </a:solidFill>
                <a:latin typeface="Arial"/>
                <a:ea typeface="Arial"/>
                <a:cs typeface="Arial"/>
                <a:sym typeface="Arial"/>
              </a:rPr>
              <a:t>mosaic</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decoration</a:t>
            </a:r>
            <a:r>
              <a:rPr lang="it-IT" sz="1600" dirty="0">
                <a:solidFill>
                  <a:schemeClr val="dk1"/>
                </a:solidFill>
                <a:latin typeface="Arial"/>
                <a:ea typeface="Arial"/>
                <a:cs typeface="Arial"/>
                <a:sym typeface="Arial"/>
              </a:rPr>
              <a:t> on the </a:t>
            </a:r>
            <a:r>
              <a:rPr lang="it-IT" sz="1600" dirty="0" err="1">
                <a:solidFill>
                  <a:schemeClr val="dk1"/>
                </a:solidFill>
                <a:latin typeface="Arial"/>
                <a:ea typeface="Arial"/>
                <a:cs typeface="Arial"/>
                <a:sym typeface="Arial"/>
              </a:rPr>
              <a:t>pediment</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celebrates</a:t>
            </a:r>
            <a:r>
              <a:rPr lang="it-IT" sz="1600" dirty="0">
                <a:solidFill>
                  <a:schemeClr val="dk1"/>
                </a:solidFill>
                <a:latin typeface="Arial"/>
                <a:ea typeface="Arial"/>
                <a:cs typeface="Arial"/>
                <a:sym typeface="Arial"/>
              </a:rPr>
              <a:t> the progress </a:t>
            </a:r>
            <a:r>
              <a:rPr lang="it-IT" sz="1600" dirty="0" err="1">
                <a:solidFill>
                  <a:schemeClr val="dk1"/>
                </a:solidFill>
                <a:latin typeface="Arial"/>
                <a:ea typeface="Arial"/>
                <a:cs typeface="Arial"/>
                <a:sym typeface="Arial"/>
              </a:rPr>
              <a:t>achieved</a:t>
            </a:r>
            <a:r>
              <a:rPr lang="it-IT" sz="1600" dirty="0">
                <a:solidFill>
                  <a:schemeClr val="dk1"/>
                </a:solidFill>
                <a:latin typeface="Arial"/>
                <a:ea typeface="Arial"/>
                <a:cs typeface="Arial"/>
                <a:sym typeface="Arial"/>
              </a:rPr>
              <a:t> by Man </a:t>
            </a:r>
            <a:r>
              <a:rPr lang="it-IT" sz="1600" dirty="0" err="1">
                <a:solidFill>
                  <a:schemeClr val="dk1"/>
                </a:solidFill>
                <a:latin typeface="Arial"/>
                <a:ea typeface="Arial"/>
                <a:cs typeface="Arial"/>
                <a:sym typeface="Arial"/>
              </a:rPr>
              <a:t>through</a:t>
            </a:r>
            <a:r>
              <a:rPr lang="it-IT" sz="1600" dirty="0">
                <a:solidFill>
                  <a:schemeClr val="dk1"/>
                </a:solidFill>
                <a:latin typeface="Arial"/>
                <a:ea typeface="Arial"/>
                <a:cs typeface="Arial"/>
                <a:sym typeface="Arial"/>
              </a:rPr>
              <a:t> </a:t>
            </a:r>
            <a:r>
              <a:rPr lang="it-IT" sz="1600" dirty="0" err="1">
                <a:solidFill>
                  <a:schemeClr val="dk1"/>
                </a:solidFill>
                <a:latin typeface="Arial"/>
                <a:ea typeface="Arial"/>
                <a:cs typeface="Arial"/>
                <a:sym typeface="Arial"/>
              </a:rPr>
              <a:t>his</a:t>
            </a:r>
            <a:r>
              <a:rPr lang="it-IT" sz="1600" dirty="0">
                <a:solidFill>
                  <a:schemeClr val="dk1"/>
                </a:solidFill>
                <a:latin typeface="Arial"/>
                <a:ea typeface="Arial"/>
                <a:cs typeface="Arial"/>
                <a:sym typeface="Arial"/>
              </a:rPr>
              <a:t> work.</a:t>
            </a:r>
            <a:endParaRPr sz="1600" dirty="0">
              <a:solidFill>
                <a:schemeClr val="dk1"/>
              </a:solidFill>
              <a:latin typeface="Arial"/>
              <a:ea typeface="Arial"/>
              <a:cs typeface="Arial"/>
              <a:sym typeface="Arial"/>
            </a:endParaRPr>
          </a:p>
          <a:p>
            <a:pPr marL="0" lvl="0" indent="0" algn="l" rtl="0">
              <a:lnSpc>
                <a:spcPct val="100000"/>
              </a:lnSpc>
              <a:spcBef>
                <a:spcPts val="1200"/>
              </a:spcBef>
              <a:spcAft>
                <a:spcPts val="0"/>
              </a:spcAft>
              <a:buSzPts val="1100"/>
              <a:buNone/>
            </a:pPr>
            <a:r>
              <a:rPr lang="it-IT" sz="1100" dirty="0">
                <a:solidFill>
                  <a:schemeClr val="dk2"/>
                </a:solidFill>
              </a:rPr>
              <a:t>  </a:t>
            </a:r>
            <a:endParaRPr sz="1100" dirty="0">
              <a:solidFill>
                <a:schemeClr val="dk2"/>
              </a:solidFill>
            </a:endParaRPr>
          </a:p>
        </p:txBody>
      </p:sp>
      <p:pic>
        <p:nvPicPr>
          <p:cNvPr id="144" name="Google Shape;144;p17" descr="Immagine che contiene esterni, cielo, erba, edificio&#10;&#10;Descrizione generata automaticamente"/>
          <p:cNvPicPr preferRelativeResize="0"/>
          <p:nvPr/>
        </p:nvPicPr>
        <p:blipFill rotWithShape="1">
          <a:blip r:embed="rId5">
            <a:alphaModFix/>
          </a:blip>
          <a:srcRect l="5817" r="5298"/>
          <a:stretch/>
        </p:blipFill>
        <p:spPr>
          <a:xfrm>
            <a:off x="3574225" y="2969200"/>
            <a:ext cx="4690450" cy="3376825"/>
          </a:xfrm>
          <a:prstGeom prst="rect">
            <a:avLst/>
          </a:prstGeom>
          <a:noFill/>
          <a:ln>
            <a:noFill/>
          </a:ln>
        </p:spPr>
      </p:pic>
      <p:pic>
        <p:nvPicPr>
          <p:cNvPr id="145" name="Google Shape;145;p17"/>
          <p:cNvPicPr preferRelativeResize="0"/>
          <p:nvPr/>
        </p:nvPicPr>
        <p:blipFill rotWithShape="1">
          <a:blip r:embed="rId6">
            <a:alphaModFix/>
          </a:blip>
          <a:srcRect r="46047"/>
          <a:stretch/>
        </p:blipFill>
        <p:spPr>
          <a:xfrm>
            <a:off x="11062814" y="2388992"/>
            <a:ext cx="1129186" cy="2097958"/>
          </a:xfrm>
          <a:prstGeom prst="rect">
            <a:avLst/>
          </a:prstGeom>
          <a:noFill/>
          <a:ln>
            <a:noFill/>
          </a:ln>
        </p:spPr>
      </p:pic>
      <p:sp>
        <p:nvSpPr>
          <p:cNvPr id="146" name="Google Shape;146;p17"/>
          <p:cNvSpPr txBox="1"/>
          <p:nvPr/>
        </p:nvSpPr>
        <p:spPr>
          <a:xfrm>
            <a:off x="4376925" y="6425349"/>
            <a:ext cx="2945700" cy="3594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15000"/>
              </a:lnSpc>
              <a:spcBef>
                <a:spcPts val="1200"/>
              </a:spcBef>
              <a:spcAft>
                <a:spcPts val="0"/>
              </a:spcAft>
              <a:buClr>
                <a:schemeClr val="dk1"/>
              </a:buClr>
              <a:buSzPts val="1100"/>
              <a:buFont typeface="Arial"/>
              <a:buNone/>
            </a:pPr>
            <a:r>
              <a:rPr lang="it-IT" sz="1500" b="1" i="0" u="none" strike="noStrike" cap="none" dirty="0" smtClean="0">
                <a:solidFill>
                  <a:schemeClr val="dk1"/>
                </a:solidFill>
                <a:latin typeface="Avenir"/>
                <a:ea typeface="Avenir"/>
                <a:cs typeface="Avenir"/>
                <a:sym typeface="Avenir"/>
              </a:rPr>
              <a:t>FA</a:t>
            </a:r>
            <a:r>
              <a:rPr lang="it-IT" sz="1500" b="1" i="0" u="none" strike="noStrike" cap="none" dirty="0" smtClean="0">
                <a:solidFill>
                  <a:schemeClr val="dk1"/>
                </a:solidFill>
                <a:latin typeface="Verdana"/>
                <a:ea typeface="Verdana"/>
                <a:cs typeface="Avenir"/>
                <a:sym typeface="Avenir"/>
              </a:rPr>
              <a:t>Ç</a:t>
            </a:r>
            <a:r>
              <a:rPr lang="it-IT" sz="1500" b="1" i="0" u="none" strike="noStrike" cap="none" dirty="0" smtClean="0">
                <a:solidFill>
                  <a:schemeClr val="dk1"/>
                </a:solidFill>
                <a:latin typeface="Avenir"/>
                <a:ea typeface="Avenir"/>
                <a:cs typeface="Avenir"/>
                <a:sym typeface="Avenir"/>
              </a:rPr>
              <a:t>ADE </a:t>
            </a:r>
            <a:r>
              <a:rPr lang="it-IT" sz="1500" b="1" i="0" u="none" strike="noStrike" cap="none" dirty="0">
                <a:solidFill>
                  <a:schemeClr val="dk1"/>
                </a:solidFill>
                <a:latin typeface="Avenir"/>
                <a:ea typeface="Avenir"/>
                <a:cs typeface="Avenir"/>
                <a:sym typeface="Avenir"/>
              </a:rPr>
              <a:t>OF THE ENTRANCE</a:t>
            </a:r>
            <a:endParaRPr sz="1500" b="1" i="0" u="none" strike="noStrike" cap="none" dirty="0">
              <a:solidFill>
                <a:schemeClr val="dk1"/>
              </a:solidFill>
              <a:latin typeface="Avenir"/>
              <a:ea typeface="Avenir"/>
              <a:cs typeface="Avenir"/>
              <a:sym typeface="Avenir"/>
            </a:endParaRPr>
          </a:p>
          <a:p>
            <a:pPr marL="0" marR="0" lvl="0" indent="0" algn="l" rtl="0">
              <a:lnSpc>
                <a:spcPct val="100000"/>
              </a:lnSpc>
              <a:spcBef>
                <a:spcPts val="1200"/>
              </a:spcBef>
              <a:spcAft>
                <a:spcPts val="0"/>
              </a:spcAft>
              <a:buClr>
                <a:srgbClr val="000000"/>
              </a:buClr>
              <a:buSzPts val="1800"/>
              <a:buFont typeface="Arial"/>
              <a:buNone/>
            </a:pPr>
            <a:endParaRPr sz="1800" b="1" i="0" u="none" strike="noStrike" cap="none" dirty="0">
              <a:solidFill>
                <a:schemeClr val="dk1"/>
              </a:solidFill>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8"/>
          <p:cNvSpPr txBox="1">
            <a:spLocks noGrp="1"/>
          </p:cNvSpPr>
          <p:nvPr>
            <p:ph type="title"/>
          </p:nvPr>
        </p:nvSpPr>
        <p:spPr>
          <a:xfrm>
            <a:off x="269675" y="294025"/>
            <a:ext cx="355200" cy="5682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45454"/>
              <a:buNone/>
            </a:pPr>
            <a:r>
              <a:rPr lang="it-IT" b="0">
                <a:solidFill>
                  <a:srgbClr val="85200C"/>
                </a:solidFill>
              </a:rPr>
              <a:t>.</a:t>
            </a:r>
            <a:endParaRPr b="0">
              <a:solidFill>
                <a:srgbClr val="85200C"/>
              </a:solidFill>
            </a:endParaRPr>
          </a:p>
        </p:txBody>
      </p:sp>
      <p:sp>
        <p:nvSpPr>
          <p:cNvPr id="152" name="Google Shape;152;p18"/>
          <p:cNvSpPr txBox="1"/>
          <p:nvPr/>
        </p:nvSpPr>
        <p:spPr>
          <a:xfrm>
            <a:off x="838200" y="455375"/>
            <a:ext cx="10707300" cy="1192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5000"/>
              <a:buFont typeface="Arial"/>
              <a:buNone/>
            </a:pPr>
            <a:r>
              <a:rPr lang="it-IT" sz="5000" b="0" i="0" u="none" strike="noStrike" cap="none">
                <a:solidFill>
                  <a:srgbClr val="FFFFFF"/>
                </a:solidFill>
                <a:latin typeface="Avenir"/>
                <a:ea typeface="Avenir"/>
                <a:cs typeface="Avenir"/>
                <a:sym typeface="Avenir"/>
              </a:rPr>
              <a:t>FISH MARKET</a:t>
            </a:r>
            <a:endParaRPr sz="5000" b="0" i="0" u="none" strike="noStrike" cap="none">
              <a:solidFill>
                <a:srgbClr val="FFFFFF"/>
              </a:solidFill>
              <a:latin typeface="Avenir"/>
              <a:ea typeface="Avenir"/>
              <a:cs typeface="Avenir"/>
              <a:sym typeface="Avenir"/>
            </a:endParaRPr>
          </a:p>
        </p:txBody>
      </p:sp>
      <p:pic>
        <p:nvPicPr>
          <p:cNvPr id="153" name="Google Shape;153;p18"/>
          <p:cNvPicPr preferRelativeResize="0"/>
          <p:nvPr/>
        </p:nvPicPr>
        <p:blipFill rotWithShape="1">
          <a:blip r:embed="rId3">
            <a:alphaModFix/>
          </a:blip>
          <a:srcRect/>
          <a:stretch/>
        </p:blipFill>
        <p:spPr>
          <a:xfrm>
            <a:off x="838200" y="1416300"/>
            <a:ext cx="5222876" cy="4286250"/>
          </a:xfrm>
          <a:prstGeom prst="rect">
            <a:avLst/>
          </a:prstGeom>
          <a:noFill/>
          <a:ln>
            <a:noFill/>
          </a:ln>
        </p:spPr>
      </p:pic>
      <p:pic>
        <p:nvPicPr>
          <p:cNvPr id="154" name="Google Shape;154;p18"/>
          <p:cNvPicPr preferRelativeResize="0"/>
          <p:nvPr/>
        </p:nvPicPr>
        <p:blipFill rotWithShape="1">
          <a:blip r:embed="rId4">
            <a:alphaModFix/>
          </a:blip>
          <a:srcRect/>
          <a:stretch/>
        </p:blipFill>
        <p:spPr>
          <a:xfrm>
            <a:off x="6384375" y="1461525"/>
            <a:ext cx="5064300" cy="4195800"/>
          </a:xfrm>
          <a:prstGeom prst="rect">
            <a:avLst/>
          </a:prstGeom>
          <a:noFill/>
          <a:ln>
            <a:noFill/>
          </a:ln>
        </p:spPr>
      </p:pic>
      <p:sp>
        <p:nvSpPr>
          <p:cNvPr id="155" name="Google Shape;155;p18"/>
          <p:cNvSpPr txBox="1"/>
          <p:nvPr/>
        </p:nvSpPr>
        <p:spPr>
          <a:xfrm>
            <a:off x="1154750" y="5998725"/>
            <a:ext cx="4106700" cy="492600"/>
          </a:xfrm>
          <a:prstGeom prst="rect">
            <a:avLst/>
          </a:prstGeom>
          <a:solidFill>
            <a:srgbClr val="FFFFFF"/>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IT" sz="1400" b="0" i="0" u="none" strike="noStrike" cap="none">
                <a:solidFill>
                  <a:srgbClr val="000000"/>
                </a:solidFill>
                <a:latin typeface="Avenir"/>
                <a:ea typeface="Avenir"/>
                <a:cs typeface="Avenir"/>
                <a:sym typeface="Avenir"/>
              </a:rPr>
              <a:t>                          </a:t>
            </a:r>
            <a:r>
              <a:rPr lang="it-IT" sz="2000" b="0" i="0" u="none" strike="noStrike" cap="none">
                <a:solidFill>
                  <a:srgbClr val="000000"/>
                </a:solidFill>
                <a:latin typeface="Avenir"/>
                <a:ea typeface="Avenir"/>
                <a:cs typeface="Avenir"/>
                <a:sym typeface="Avenir"/>
              </a:rPr>
              <a:t> </a:t>
            </a:r>
            <a:r>
              <a:rPr lang="it-IT" sz="2000" b="1" i="0" u="none" strike="noStrike" cap="none">
                <a:solidFill>
                  <a:srgbClr val="000000"/>
                </a:solidFill>
                <a:latin typeface="Avenir"/>
                <a:ea typeface="Avenir"/>
                <a:cs typeface="Avenir"/>
                <a:sym typeface="Avenir"/>
              </a:rPr>
              <a:t>INDOOR</a:t>
            </a:r>
            <a:endParaRPr sz="2000" b="1" i="0" u="none" strike="noStrike" cap="none">
              <a:solidFill>
                <a:srgbClr val="000000"/>
              </a:solidFill>
              <a:latin typeface="Avenir"/>
              <a:ea typeface="Avenir"/>
              <a:cs typeface="Avenir"/>
              <a:sym typeface="Avenir"/>
            </a:endParaRPr>
          </a:p>
        </p:txBody>
      </p:sp>
      <p:sp>
        <p:nvSpPr>
          <p:cNvPr id="156" name="Google Shape;156;p18"/>
          <p:cNvSpPr txBox="1"/>
          <p:nvPr/>
        </p:nvSpPr>
        <p:spPr>
          <a:xfrm>
            <a:off x="6711625" y="5971675"/>
            <a:ext cx="4486200" cy="492600"/>
          </a:xfrm>
          <a:prstGeom prst="rect">
            <a:avLst/>
          </a:prstGeom>
          <a:solidFill>
            <a:srgbClr val="FFFFFF"/>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it-IT" sz="2000" b="1" i="0" u="none" strike="noStrike" cap="none">
                <a:solidFill>
                  <a:srgbClr val="000000"/>
                </a:solidFill>
                <a:latin typeface="Avenir"/>
                <a:ea typeface="Avenir"/>
                <a:cs typeface="Avenir"/>
                <a:sym typeface="Avenir"/>
              </a:rPr>
              <a:t>                     OUTDOOR</a:t>
            </a:r>
            <a:endParaRPr sz="2000" b="1" i="0" u="none" strike="noStrike" cap="none">
              <a:solidFill>
                <a:srgbClr val="000000"/>
              </a:solidFill>
              <a:latin typeface="Avenir"/>
              <a:ea typeface="Avenir"/>
              <a:cs typeface="Avenir"/>
              <a:sym typeface="Aveni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0"/>
        <p:cNvGrpSpPr/>
        <p:nvPr/>
      </p:nvGrpSpPr>
      <p:grpSpPr>
        <a:xfrm>
          <a:off x="0" y="0"/>
          <a:ext cx="0" cy="0"/>
          <a:chOff x="0" y="0"/>
          <a:chExt cx="0" cy="0"/>
        </a:xfrm>
      </p:grpSpPr>
      <p:sp>
        <p:nvSpPr>
          <p:cNvPr id="161" name="Google Shape;161;p19"/>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162" name="Google Shape;162;p19"/>
          <p:cNvSpPr/>
          <p:nvPr/>
        </p:nvSpPr>
        <p:spPr>
          <a:xfrm>
            <a:off x="3048" y="0"/>
            <a:ext cx="12188952" cy="6858000"/>
          </a:xfrm>
          <a:prstGeom prst="rect">
            <a:avLst/>
          </a:prstGeom>
          <a:solidFill>
            <a:schemeClr val="lt2">
              <a:alpha val="6941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163" name="Google Shape;163;p19"/>
          <p:cNvSpPr/>
          <p:nvPr/>
        </p:nvSpPr>
        <p:spPr>
          <a:xfrm>
            <a:off x="6248400" y="0"/>
            <a:ext cx="5943600" cy="6858000"/>
          </a:xfrm>
          <a:prstGeom prst="rect">
            <a:avLst/>
          </a:prstGeom>
          <a:solidFill>
            <a:schemeClr val="lt2">
              <a:alpha val="6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164" name="Google Shape;164;p19"/>
          <p:cNvSpPr/>
          <p:nvPr/>
        </p:nvSpPr>
        <p:spPr>
          <a:xfrm flipH="1">
            <a:off x="0" y="-150"/>
            <a:ext cx="6254652" cy="6858000"/>
          </a:xfrm>
          <a:prstGeom prst="rect">
            <a:avLst/>
          </a:prstGeom>
          <a:solidFill>
            <a:srgbClr val="4C2B2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165" name="Google Shape;165;p19"/>
          <p:cNvSpPr/>
          <p:nvPr/>
        </p:nvSpPr>
        <p:spPr>
          <a:xfrm rot="10800000" flipH="1">
            <a:off x="-3048" y="0"/>
            <a:ext cx="6251400" cy="6858000"/>
          </a:xfrm>
          <a:prstGeom prst="rect">
            <a:avLst/>
          </a:prstGeom>
          <a:blipFill rotWithShape="1">
            <a:blip r:embed="rId3">
              <a:alphaModFix amt="20000"/>
            </a:blip>
            <a:tile tx="889000" ty="0" sx="100000" sy="100000" flip="none" algn="tl"/>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6" name="Google Shape;166;p19"/>
          <p:cNvSpPr txBox="1">
            <a:spLocks noGrp="1"/>
          </p:cNvSpPr>
          <p:nvPr>
            <p:ph type="title"/>
          </p:nvPr>
        </p:nvSpPr>
        <p:spPr>
          <a:xfrm>
            <a:off x="838200" y="586992"/>
            <a:ext cx="4953000" cy="166457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4400"/>
              <a:buFont typeface="Avenir"/>
              <a:buNone/>
            </a:pPr>
            <a:r>
              <a:rPr lang="it-IT"/>
              <a:t>TADAO ANDO</a:t>
            </a:r>
            <a:endParaRPr/>
          </a:p>
        </p:txBody>
      </p:sp>
      <p:sp>
        <p:nvSpPr>
          <p:cNvPr id="167" name="Google Shape;167;p19"/>
          <p:cNvSpPr txBox="1">
            <a:spLocks noGrp="1"/>
          </p:cNvSpPr>
          <p:nvPr>
            <p:ph type="body" idx="1"/>
          </p:nvPr>
        </p:nvSpPr>
        <p:spPr>
          <a:xfrm>
            <a:off x="838200" y="4202729"/>
            <a:ext cx="4952700" cy="2497500"/>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SzPts val="1800"/>
              <a:buNone/>
            </a:pPr>
            <a:r>
              <a:rPr lang="it-IT" sz="2000" dirty="0" smtClean="0"/>
              <a:t>Osaka (JPN) 1941 -</a:t>
            </a:r>
            <a:endParaRPr sz="2000" dirty="0"/>
          </a:p>
        </p:txBody>
      </p:sp>
      <p:pic>
        <p:nvPicPr>
          <p:cNvPr id="168" name="Google Shape;168;p19" descr="Immagine che contiene persona, uomo&#10;&#10;Descrizione generata automaticamente"/>
          <p:cNvPicPr preferRelativeResize="0"/>
          <p:nvPr/>
        </p:nvPicPr>
        <p:blipFill rotWithShape="1">
          <a:blip r:embed="rId4">
            <a:alphaModFix/>
          </a:blip>
          <a:srcRect l="32668" r="12166" b="-2"/>
          <a:stretch/>
        </p:blipFill>
        <p:spPr>
          <a:xfrm>
            <a:off x="6858001" y="567942"/>
            <a:ext cx="4724400" cy="5716862"/>
          </a:xfrm>
          <a:prstGeom prst="rect">
            <a:avLst/>
          </a:prstGeom>
          <a:noFill/>
          <a:ln>
            <a:noFill/>
          </a:ln>
        </p:spPr>
      </p:pic>
      <p:sp>
        <p:nvSpPr>
          <p:cNvPr id="169" name="Google Shape;169;p19"/>
          <p:cNvSpPr txBox="1"/>
          <p:nvPr/>
        </p:nvSpPr>
        <p:spPr>
          <a:xfrm>
            <a:off x="767150" y="2473425"/>
            <a:ext cx="5211600" cy="110796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b="1" i="0" u="none" strike="noStrike" cap="none" dirty="0">
                <a:solidFill>
                  <a:srgbClr val="F94712"/>
                </a:solidFill>
                <a:latin typeface="Avenir"/>
                <a:ea typeface="Avenir"/>
                <a:cs typeface="Avenir"/>
                <a:sym typeface="Avenir"/>
              </a:rPr>
              <a:t>ORIENTAL SENSE OF </a:t>
            </a:r>
            <a:r>
              <a:rPr lang="it-IT" sz="3000" b="1" i="0" u="none" strike="noStrike" cap="none" dirty="0" smtClean="0">
                <a:solidFill>
                  <a:srgbClr val="F94712"/>
                </a:solidFill>
                <a:latin typeface="Avenir"/>
                <a:ea typeface="Avenir"/>
                <a:cs typeface="Avenir"/>
                <a:sym typeface="Avenir"/>
              </a:rPr>
              <a:t>LIGHT</a:t>
            </a:r>
            <a:endParaRPr sz="3000" b="1" i="0" u="none" strike="noStrike" cap="none" dirty="0">
              <a:solidFill>
                <a:srgbClr val="F94712"/>
              </a:solidFill>
              <a:latin typeface="Avenir"/>
              <a:ea typeface="Avenir"/>
              <a:cs typeface="Avenir"/>
              <a:sym typeface="Aveni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3"/>
        <p:cNvGrpSpPr/>
        <p:nvPr/>
      </p:nvGrpSpPr>
      <p:grpSpPr>
        <a:xfrm>
          <a:off x="0" y="0"/>
          <a:ext cx="0" cy="0"/>
          <a:chOff x="0" y="0"/>
          <a:chExt cx="0" cy="0"/>
        </a:xfrm>
      </p:grpSpPr>
      <p:sp>
        <p:nvSpPr>
          <p:cNvPr id="174" name="Google Shape;174;p20"/>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175" name="Google Shape;175;p20"/>
          <p:cNvSpPr/>
          <p:nvPr/>
        </p:nvSpPr>
        <p:spPr>
          <a:xfrm>
            <a:off x="3048" y="0"/>
            <a:ext cx="12188952" cy="6858000"/>
          </a:xfrm>
          <a:prstGeom prst="rect">
            <a:avLst/>
          </a:prstGeom>
          <a:solidFill>
            <a:schemeClr val="lt2">
              <a:alpha val="6941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pic>
        <p:nvPicPr>
          <p:cNvPr id="176" name="Google Shape;176;p20"/>
          <p:cNvPicPr preferRelativeResize="0"/>
          <p:nvPr/>
        </p:nvPicPr>
        <p:blipFill rotWithShape="1">
          <a:blip r:embed="rId3">
            <a:alphaModFix/>
          </a:blip>
          <a:srcRect t="37018" r="40625"/>
          <a:stretch/>
        </p:blipFill>
        <p:spPr>
          <a:xfrm rot="-5400000">
            <a:off x="36314" y="-76122"/>
            <a:ext cx="1295924" cy="1374648"/>
          </a:xfrm>
          <a:prstGeom prst="rect">
            <a:avLst/>
          </a:prstGeom>
          <a:noFill/>
          <a:ln>
            <a:noFill/>
          </a:ln>
        </p:spPr>
      </p:pic>
      <p:sp>
        <p:nvSpPr>
          <p:cNvPr id="177" name="Google Shape;177;p20"/>
          <p:cNvSpPr txBox="1">
            <a:spLocks noGrp="1"/>
          </p:cNvSpPr>
          <p:nvPr>
            <p:ph type="title"/>
          </p:nvPr>
        </p:nvSpPr>
        <p:spPr>
          <a:xfrm>
            <a:off x="1290637" y="-868937"/>
            <a:ext cx="5638800" cy="23076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4C2B2B"/>
              </a:buClr>
              <a:buSzPts val="3000"/>
              <a:buFont typeface="Avenir"/>
              <a:buNone/>
            </a:pPr>
            <a:r>
              <a:rPr lang="it-IT" sz="3000" b="0" dirty="0">
                <a:solidFill>
                  <a:srgbClr val="4C2B2B"/>
                </a:solidFill>
              </a:rPr>
              <a:t> </a:t>
            </a:r>
            <a:r>
              <a:rPr lang="it-IT" sz="3000" b="0" dirty="0" smtClean="0">
                <a:solidFill>
                  <a:srgbClr val="4C2B2B"/>
                </a:solidFill>
              </a:rPr>
              <a:t>   </a:t>
            </a:r>
            <a:r>
              <a:rPr lang="it-IT" sz="3000" b="0" dirty="0">
                <a:solidFill>
                  <a:srgbClr val="4C2B2B"/>
                </a:solidFill>
              </a:rPr>
              <a:t>KOMYO-JI-SAIJO </a:t>
            </a:r>
            <a:r>
              <a:rPr lang="it-IT" sz="3000" b="0" dirty="0" smtClean="0">
                <a:solidFill>
                  <a:srgbClr val="4C2B2B"/>
                </a:solidFill>
              </a:rPr>
              <a:t>TEMPLE</a:t>
            </a:r>
            <a:endParaRPr dirty="0">
              <a:solidFill>
                <a:srgbClr val="4C2B2B"/>
              </a:solidFill>
            </a:endParaRPr>
          </a:p>
        </p:txBody>
      </p:sp>
      <p:sp>
        <p:nvSpPr>
          <p:cNvPr id="178" name="Google Shape;178;p20"/>
          <p:cNvSpPr txBox="1">
            <a:spLocks noGrp="1"/>
          </p:cNvSpPr>
          <p:nvPr>
            <p:ph type="body" idx="1"/>
          </p:nvPr>
        </p:nvSpPr>
        <p:spPr>
          <a:xfrm>
            <a:off x="1139687" y="559814"/>
            <a:ext cx="10522226" cy="32958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500"/>
              <a:buNone/>
            </a:pPr>
            <a:r>
              <a:rPr lang="it-IT" sz="1600">
                <a:solidFill>
                  <a:srgbClr val="4C2B2B"/>
                </a:solidFill>
              </a:rPr>
              <a:t>Komyo-ji-Saijo temple was built in Ehime in Japan, on 28-08-2002.  It was necessary to create a space suitable for community meetings and open to all, as well as rebuilding the guest room and quarters for the monks.  The intent of the designers was to enhance the Japanese construction tradition understood as the assembly of many wooden elements, re-proposing the theme of a single structure made up of different parts, each full of tension.  It was decided to create the building with a laminated wood structure capable of creating uniform effects and being used without waste.  A large space covered by three layers of crossed beams was thus conceived, supported by a system of sixteen columns divided into four groups.  Through the glass wall the light and the surrounding environment penetrate inside, while from the outside you have the perception of what is happening inside the building.  The effect of lightness given by the use of wood is accentuated by the presence of water all around.  Although permission was granted to eliminate the entrance pavilion and that of the bells, it was decided to leave them in their original location, so as not to affect the original geometric layout of the paths, preferring to abandon pure geometries and create a path that  wind all around the pavilion.</a:t>
            </a:r>
            <a:r>
              <a:rPr lang="it-IT" sz="1500">
                <a:solidFill>
                  <a:srgbClr val="4C2B2B"/>
                </a:solidFill>
              </a:rPr>
              <a:t>  </a:t>
            </a:r>
            <a:endParaRPr sz="1500">
              <a:solidFill>
                <a:srgbClr val="4C2B2B"/>
              </a:solidFill>
            </a:endParaRPr>
          </a:p>
        </p:txBody>
      </p:sp>
      <p:pic>
        <p:nvPicPr>
          <p:cNvPr id="179" name="Google Shape;179;p20" descr="Immagine che contiene edificio, esterni, città&#10;&#10;Descrizione generata automaticamente"/>
          <p:cNvPicPr preferRelativeResize="0"/>
          <p:nvPr/>
        </p:nvPicPr>
        <p:blipFill rotWithShape="1">
          <a:blip r:embed="rId4">
            <a:alphaModFix/>
          </a:blip>
          <a:srcRect/>
          <a:stretch/>
        </p:blipFill>
        <p:spPr>
          <a:xfrm>
            <a:off x="834831" y="3986212"/>
            <a:ext cx="2726998" cy="2179312"/>
          </a:xfrm>
          <a:prstGeom prst="rect">
            <a:avLst/>
          </a:prstGeom>
          <a:noFill/>
          <a:ln>
            <a:noFill/>
          </a:ln>
        </p:spPr>
      </p:pic>
      <p:pic>
        <p:nvPicPr>
          <p:cNvPr id="180" name="Google Shape;180;p20"/>
          <p:cNvPicPr preferRelativeResize="0"/>
          <p:nvPr/>
        </p:nvPicPr>
        <p:blipFill rotWithShape="1">
          <a:blip r:embed="rId5">
            <a:alphaModFix/>
          </a:blip>
          <a:srcRect/>
          <a:stretch/>
        </p:blipFill>
        <p:spPr>
          <a:xfrm>
            <a:off x="3952165" y="3962400"/>
            <a:ext cx="3640475" cy="2203125"/>
          </a:xfrm>
          <a:prstGeom prst="rect">
            <a:avLst/>
          </a:prstGeom>
          <a:noFill/>
          <a:ln>
            <a:noFill/>
          </a:ln>
        </p:spPr>
      </p:pic>
      <p:pic>
        <p:nvPicPr>
          <p:cNvPr id="181" name="Google Shape;181;p20" descr="Immagine che contiene edificio, cielo, esterni&#10;&#10;Descrizione generata automaticamente"/>
          <p:cNvPicPr preferRelativeResize="0"/>
          <p:nvPr/>
        </p:nvPicPr>
        <p:blipFill rotWithShape="1">
          <a:blip r:embed="rId6">
            <a:alphaModFix/>
          </a:blip>
          <a:srcRect/>
          <a:stretch/>
        </p:blipFill>
        <p:spPr>
          <a:xfrm>
            <a:off x="8046018" y="4018147"/>
            <a:ext cx="3753076" cy="2139253"/>
          </a:xfrm>
          <a:prstGeom prst="rect">
            <a:avLst/>
          </a:prstGeom>
          <a:noFill/>
          <a:ln>
            <a:noFill/>
          </a:ln>
        </p:spPr>
      </p:pic>
      <p:pic>
        <p:nvPicPr>
          <p:cNvPr id="182" name="Google Shape;182;p20"/>
          <p:cNvPicPr preferRelativeResize="0"/>
          <p:nvPr/>
        </p:nvPicPr>
        <p:blipFill rotWithShape="1">
          <a:blip r:embed="rId7">
            <a:alphaModFix/>
          </a:blip>
          <a:srcRect r="74707"/>
          <a:stretch/>
        </p:blipFill>
        <p:spPr>
          <a:xfrm>
            <a:off x="11545945" y="1757623"/>
            <a:ext cx="643007" cy="2548349"/>
          </a:xfrm>
          <a:prstGeom prst="rect">
            <a:avLst/>
          </a:prstGeom>
          <a:noFill/>
          <a:ln>
            <a:noFill/>
          </a:ln>
        </p:spPr>
      </p:pic>
      <p:sp>
        <p:nvSpPr>
          <p:cNvPr id="183" name="Google Shape;183;p20"/>
          <p:cNvSpPr txBox="1"/>
          <p:nvPr/>
        </p:nvSpPr>
        <p:spPr>
          <a:xfrm>
            <a:off x="819150" y="6343650"/>
            <a:ext cx="2743199"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IT" sz="1800" b="1" i="0" u="none" strike="noStrike" cap="none">
                <a:solidFill>
                  <a:schemeClr val="dk1"/>
                </a:solidFill>
                <a:latin typeface="Avenir"/>
                <a:ea typeface="Avenir"/>
                <a:cs typeface="Avenir"/>
                <a:sym typeface="Avenir"/>
              </a:rPr>
              <a:t>          OVERVIEW</a:t>
            </a:r>
            <a:endParaRPr sz="1400" b="1" i="0" u="none" strike="noStrike" cap="none">
              <a:solidFill>
                <a:srgbClr val="000000"/>
              </a:solidFill>
              <a:latin typeface="Arial"/>
              <a:ea typeface="Arial"/>
              <a:cs typeface="Arial"/>
              <a:sym typeface="Arial"/>
            </a:endParaRPr>
          </a:p>
        </p:txBody>
      </p:sp>
      <p:sp>
        <p:nvSpPr>
          <p:cNvPr id="184" name="Google Shape;184;p20"/>
          <p:cNvSpPr txBox="1"/>
          <p:nvPr/>
        </p:nvSpPr>
        <p:spPr>
          <a:xfrm>
            <a:off x="4400813" y="6343663"/>
            <a:ext cx="2743200" cy="3693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it-IT" sz="1800" b="1" i="0" u="none" strike="noStrike" cap="none">
                <a:solidFill>
                  <a:schemeClr val="dk1"/>
                </a:solidFill>
                <a:latin typeface="Avenir"/>
                <a:ea typeface="Avenir"/>
                <a:cs typeface="Avenir"/>
                <a:sym typeface="Avenir"/>
              </a:rPr>
              <a:t>     </a:t>
            </a:r>
            <a:r>
              <a:rPr lang="it-IT" sz="1800" b="0" i="0" u="none" strike="noStrike" cap="none">
                <a:solidFill>
                  <a:schemeClr val="dk1"/>
                </a:solidFill>
                <a:latin typeface="Avenir"/>
                <a:ea typeface="Avenir"/>
                <a:cs typeface="Avenir"/>
                <a:sym typeface="Avenir"/>
              </a:rPr>
              <a:t>   </a:t>
            </a:r>
            <a:r>
              <a:rPr lang="it-IT" sz="1800" b="1" i="0" u="none" strike="noStrike" cap="none">
                <a:solidFill>
                  <a:schemeClr val="dk1"/>
                </a:solidFill>
                <a:latin typeface="Avenir"/>
                <a:ea typeface="Avenir"/>
                <a:cs typeface="Avenir"/>
                <a:sym typeface="Avenir"/>
              </a:rPr>
              <a:t> TYPE PLANT</a:t>
            </a:r>
            <a:endParaRPr sz="14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venir"/>
              <a:ea typeface="Avenir"/>
              <a:cs typeface="Avenir"/>
              <a:sym typeface="Avenir"/>
            </a:endParaRPr>
          </a:p>
        </p:txBody>
      </p:sp>
      <p:sp>
        <p:nvSpPr>
          <p:cNvPr id="185" name="Google Shape;185;p20"/>
          <p:cNvSpPr txBox="1"/>
          <p:nvPr/>
        </p:nvSpPr>
        <p:spPr>
          <a:xfrm>
            <a:off x="8320087" y="6343648"/>
            <a:ext cx="2957400" cy="3231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15000"/>
              </a:lnSpc>
              <a:spcBef>
                <a:spcPts val="1200"/>
              </a:spcBef>
              <a:spcAft>
                <a:spcPts val="1200"/>
              </a:spcAft>
              <a:buClr>
                <a:schemeClr val="dk1"/>
              </a:buClr>
              <a:buSzPts val="1100"/>
              <a:buFont typeface="Arial"/>
              <a:buNone/>
            </a:pPr>
            <a:r>
              <a:rPr lang="it-IT" sz="1500" b="1" i="0" u="none" strike="noStrike" cap="none">
                <a:solidFill>
                  <a:schemeClr val="dk1"/>
                </a:solidFill>
                <a:latin typeface="Avenir"/>
                <a:ea typeface="Avenir"/>
                <a:cs typeface="Avenir"/>
                <a:sym typeface="Avenir"/>
              </a:rPr>
              <a:t>FACADE OF THE ENTRANCE</a:t>
            </a:r>
            <a:endParaRPr sz="1400" b="1"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9"/>
        <p:cNvGrpSpPr/>
        <p:nvPr/>
      </p:nvGrpSpPr>
      <p:grpSpPr>
        <a:xfrm>
          <a:off x="0" y="0"/>
          <a:ext cx="0" cy="0"/>
          <a:chOff x="0" y="0"/>
          <a:chExt cx="0" cy="0"/>
        </a:xfrm>
      </p:grpSpPr>
      <p:sp>
        <p:nvSpPr>
          <p:cNvPr id="190" name="Google Shape;190;p21"/>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191" name="Google Shape;191;p21"/>
          <p:cNvSpPr/>
          <p:nvPr/>
        </p:nvSpPr>
        <p:spPr>
          <a:xfrm>
            <a:off x="3048" y="0"/>
            <a:ext cx="12188952" cy="6858000"/>
          </a:xfrm>
          <a:prstGeom prst="rect">
            <a:avLst/>
          </a:prstGeom>
          <a:solidFill>
            <a:srgbClr val="4C2B2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192" name="Google Shape;192;p21"/>
          <p:cNvSpPr/>
          <p:nvPr/>
        </p:nvSpPr>
        <p:spPr>
          <a:xfrm rot="10800000">
            <a:off x="-3061" y="0"/>
            <a:ext cx="12191999" cy="6858000"/>
          </a:xfrm>
          <a:prstGeom prst="rect">
            <a:avLst/>
          </a:prstGeom>
          <a:blipFill rotWithShape="1">
            <a:blip r:embed="rId3">
              <a:alphaModFix amt="20000"/>
            </a:blip>
            <a:tile tx="889000" ty="0" sx="100000" sy="100000" flip="none" algn="tl"/>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93" name="Google Shape;193;p21"/>
          <p:cNvSpPr/>
          <p:nvPr/>
        </p:nvSpPr>
        <p:spPr>
          <a:xfrm>
            <a:off x="713457" y="739600"/>
            <a:ext cx="10768226" cy="5390959"/>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94" name="Google Shape;194;p21"/>
          <p:cNvSpPr txBox="1">
            <a:spLocks noGrp="1"/>
          </p:cNvSpPr>
          <p:nvPr>
            <p:ph type="title"/>
          </p:nvPr>
        </p:nvSpPr>
        <p:spPr>
          <a:xfrm>
            <a:off x="1143000" y="1066800"/>
            <a:ext cx="5410200" cy="16446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3600"/>
              <a:buFont typeface="Avenir"/>
              <a:buNone/>
            </a:pPr>
            <a:r>
              <a:rPr lang="it-IT" sz="3600">
                <a:solidFill>
                  <a:schemeClr val="dk2"/>
                </a:solidFill>
              </a:rPr>
              <a:t>RENZO PIANO</a:t>
            </a:r>
            <a:endParaRPr/>
          </a:p>
        </p:txBody>
      </p:sp>
      <p:sp>
        <p:nvSpPr>
          <p:cNvPr id="195" name="Google Shape;195;p21"/>
          <p:cNvSpPr txBox="1">
            <a:spLocks noGrp="1"/>
          </p:cNvSpPr>
          <p:nvPr>
            <p:ph type="body" idx="1"/>
          </p:nvPr>
        </p:nvSpPr>
        <p:spPr>
          <a:xfrm>
            <a:off x="1143000" y="4463325"/>
            <a:ext cx="5410200" cy="1231800"/>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SzPts val="1800"/>
              <a:buNone/>
            </a:pPr>
            <a:r>
              <a:rPr lang="it-IT" sz="2000" dirty="0" smtClean="0">
                <a:solidFill>
                  <a:schemeClr val="dk2"/>
                </a:solidFill>
              </a:rPr>
              <a:t>Pegli (IT), </a:t>
            </a:r>
            <a:r>
              <a:rPr lang="it-IT" sz="2000" dirty="0">
                <a:solidFill>
                  <a:schemeClr val="dk2"/>
                </a:solidFill>
              </a:rPr>
              <a:t>1937 </a:t>
            </a:r>
            <a:r>
              <a:rPr lang="it-IT" sz="2000" dirty="0" smtClean="0">
                <a:solidFill>
                  <a:schemeClr val="dk2"/>
                </a:solidFill>
              </a:rPr>
              <a:t>-</a:t>
            </a:r>
            <a:endParaRPr sz="1800" dirty="0">
              <a:solidFill>
                <a:schemeClr val="dk2"/>
              </a:solidFill>
            </a:endParaRPr>
          </a:p>
        </p:txBody>
      </p:sp>
      <p:pic>
        <p:nvPicPr>
          <p:cNvPr id="196" name="Google Shape;196;p21" descr="Immagine che contiene uomo, persona, cravatta, indossando&#10;&#10;Descrizione generata automaticamente"/>
          <p:cNvPicPr preferRelativeResize="0"/>
          <p:nvPr/>
        </p:nvPicPr>
        <p:blipFill rotWithShape="1">
          <a:blip r:embed="rId4">
            <a:alphaModFix/>
          </a:blip>
          <a:srcRect/>
          <a:stretch/>
        </p:blipFill>
        <p:spPr>
          <a:xfrm>
            <a:off x="7704275" y="1066800"/>
            <a:ext cx="3279175" cy="4912625"/>
          </a:xfrm>
          <a:prstGeom prst="rect">
            <a:avLst/>
          </a:prstGeom>
          <a:noFill/>
          <a:ln>
            <a:noFill/>
          </a:ln>
        </p:spPr>
      </p:pic>
      <p:sp>
        <p:nvSpPr>
          <p:cNvPr id="197" name="Google Shape;197;p21"/>
          <p:cNvSpPr txBox="1"/>
          <p:nvPr/>
        </p:nvSpPr>
        <p:spPr>
          <a:xfrm>
            <a:off x="1063175" y="2711400"/>
            <a:ext cx="6372300" cy="1108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b="1" i="0" u="none" strike="noStrike" cap="none" dirty="0">
                <a:solidFill>
                  <a:srgbClr val="F94712"/>
                </a:solidFill>
                <a:latin typeface="Avenir"/>
                <a:ea typeface="Avenir"/>
                <a:cs typeface="Avenir"/>
                <a:sym typeface="Avenir"/>
              </a:rPr>
              <a:t>ARCHITECTURAL TECHNOLOGY AND </a:t>
            </a:r>
            <a:r>
              <a:rPr lang="it-IT" sz="3000" b="1" i="0" u="none" strike="noStrike" cap="none" dirty="0" smtClean="0">
                <a:solidFill>
                  <a:srgbClr val="F94712"/>
                </a:solidFill>
                <a:latin typeface="Avenir"/>
                <a:ea typeface="Avenir"/>
                <a:cs typeface="Avenir"/>
                <a:sym typeface="Avenir"/>
              </a:rPr>
              <a:t>LANGUAGE</a:t>
            </a:r>
            <a:endParaRPr sz="3000" b="1" i="0" u="none" strike="noStrike" cap="none" dirty="0">
              <a:solidFill>
                <a:srgbClr val="F94712"/>
              </a:solidFill>
              <a:latin typeface="Avenir"/>
              <a:ea typeface="Avenir"/>
              <a:cs typeface="Avenir"/>
              <a:sym typeface="Aveni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1"/>
        <p:cNvGrpSpPr/>
        <p:nvPr/>
      </p:nvGrpSpPr>
      <p:grpSpPr>
        <a:xfrm>
          <a:off x="0" y="0"/>
          <a:ext cx="0" cy="0"/>
          <a:chOff x="0" y="0"/>
          <a:chExt cx="0" cy="0"/>
        </a:xfrm>
      </p:grpSpPr>
      <p:sp>
        <p:nvSpPr>
          <p:cNvPr id="202" name="Google Shape;202;p22"/>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203" name="Google Shape;203;p22"/>
          <p:cNvSpPr/>
          <p:nvPr/>
        </p:nvSpPr>
        <p:spPr>
          <a:xfrm>
            <a:off x="1523" y="0"/>
            <a:ext cx="12189001" cy="6858000"/>
          </a:xfrm>
          <a:prstGeom prst="rect">
            <a:avLst/>
          </a:prstGeom>
          <a:solidFill>
            <a:schemeClr val="lt2">
              <a:alpha val="6941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pic>
        <p:nvPicPr>
          <p:cNvPr id="204" name="Google Shape;204;p22"/>
          <p:cNvPicPr preferRelativeResize="0"/>
          <p:nvPr/>
        </p:nvPicPr>
        <p:blipFill rotWithShape="1">
          <a:blip r:embed="rId3">
            <a:alphaModFix/>
          </a:blip>
          <a:srcRect t="37018" r="40625"/>
          <a:stretch/>
        </p:blipFill>
        <p:spPr>
          <a:xfrm rot="-5400000">
            <a:off x="36314" y="-76122"/>
            <a:ext cx="1295924" cy="1374648"/>
          </a:xfrm>
          <a:prstGeom prst="rect">
            <a:avLst/>
          </a:prstGeom>
          <a:noFill/>
          <a:ln>
            <a:noFill/>
          </a:ln>
        </p:spPr>
      </p:pic>
      <p:sp>
        <p:nvSpPr>
          <p:cNvPr id="205" name="Google Shape;205;p22"/>
          <p:cNvSpPr txBox="1">
            <a:spLocks noGrp="1"/>
          </p:cNvSpPr>
          <p:nvPr>
            <p:ph type="title"/>
          </p:nvPr>
        </p:nvSpPr>
        <p:spPr>
          <a:xfrm>
            <a:off x="2343649" y="-381719"/>
            <a:ext cx="9073008" cy="1640883"/>
          </a:xfrm>
          <a:prstGeom prst="rect">
            <a:avLst/>
          </a:prstGeom>
          <a:noFill/>
          <a:ln>
            <a:noFill/>
          </a:ln>
        </p:spPr>
        <p:txBody>
          <a:bodyPr spcFirstLastPara="1" wrap="square" lIns="91425" tIns="45700" rIns="91425" bIns="45700" anchor="ctr" anchorCtr="0">
            <a:normAutofit fontScale="90000"/>
          </a:bodyPr>
          <a:lstStyle/>
          <a:p>
            <a:pPr>
              <a:lnSpc>
                <a:spcPct val="90000"/>
              </a:lnSpc>
              <a:buClr>
                <a:srgbClr val="4C2B2B"/>
              </a:buClr>
              <a:buSzPts val="2800"/>
            </a:pPr>
            <a:r>
              <a:rPr lang="en-US" sz="2800" dirty="0" smtClean="0">
                <a:solidFill>
                  <a:srgbClr val="4C2B2B"/>
                </a:solidFill>
              </a:rPr>
              <a:t/>
            </a:r>
            <a:br>
              <a:rPr lang="en-US" sz="2800" dirty="0" smtClean="0">
                <a:solidFill>
                  <a:srgbClr val="4C2B2B"/>
                </a:solidFill>
              </a:rPr>
            </a:br>
            <a:r>
              <a:rPr lang="en-US" sz="2800" dirty="0" smtClean="0">
                <a:solidFill>
                  <a:srgbClr val="4C2B2B"/>
                </a:solidFill>
              </a:rPr>
              <a:t/>
            </a:r>
            <a:br>
              <a:rPr lang="en-US" sz="2800" dirty="0" smtClean="0">
                <a:solidFill>
                  <a:srgbClr val="4C2B2B"/>
                </a:solidFill>
              </a:rPr>
            </a:br>
            <a:r>
              <a:rPr lang="en-US" sz="2800" dirty="0" smtClean="0">
                <a:solidFill>
                  <a:srgbClr val="4C2B2B"/>
                </a:solidFill>
              </a:rPr>
              <a:t>The National </a:t>
            </a:r>
            <a:r>
              <a:rPr lang="en-US" sz="2800" dirty="0">
                <a:solidFill>
                  <a:srgbClr val="4C2B2B"/>
                </a:solidFill>
              </a:rPr>
              <a:t>Centre of Art and </a:t>
            </a:r>
            <a:r>
              <a:rPr lang="en-US" sz="2800" dirty="0" smtClean="0">
                <a:solidFill>
                  <a:srgbClr val="4C2B2B"/>
                </a:solidFill>
              </a:rPr>
              <a:t>Culture Georges </a:t>
            </a:r>
            <a:r>
              <a:rPr lang="en-US" sz="2800" dirty="0">
                <a:solidFill>
                  <a:srgbClr val="4C2B2B"/>
                </a:solidFill>
              </a:rPr>
              <a:t>Pompidou</a:t>
            </a:r>
            <a:br>
              <a:rPr lang="en-US" sz="2800" dirty="0">
                <a:solidFill>
                  <a:srgbClr val="4C2B2B"/>
                </a:solidFill>
              </a:rPr>
            </a:br>
            <a:r>
              <a:rPr lang="en-US" sz="2800" dirty="0" smtClean="0">
                <a:solidFill>
                  <a:srgbClr val="4C2B2B"/>
                </a:solidFill>
              </a:rPr>
              <a:t> </a:t>
            </a:r>
            <a:br>
              <a:rPr lang="en-US" sz="2800" dirty="0" smtClean="0">
                <a:solidFill>
                  <a:srgbClr val="4C2B2B"/>
                </a:solidFill>
              </a:rPr>
            </a:br>
            <a:r>
              <a:rPr lang="en-US" sz="2800" dirty="0">
                <a:solidFill>
                  <a:srgbClr val="4C2B2B"/>
                </a:solidFill>
              </a:rPr>
              <a:t> </a:t>
            </a:r>
            <a:r>
              <a:rPr lang="en-US" sz="2800" dirty="0" smtClean="0">
                <a:solidFill>
                  <a:srgbClr val="4C2B2B"/>
                </a:solidFill>
              </a:rPr>
              <a:t>  </a:t>
            </a:r>
            <a:endParaRPr sz="2800" dirty="0">
              <a:solidFill>
                <a:srgbClr val="4C2B2B"/>
              </a:solidFill>
            </a:endParaRPr>
          </a:p>
        </p:txBody>
      </p:sp>
      <p:sp>
        <p:nvSpPr>
          <p:cNvPr id="206" name="Google Shape;206;p22"/>
          <p:cNvSpPr txBox="1">
            <a:spLocks noGrp="1"/>
          </p:cNvSpPr>
          <p:nvPr>
            <p:ph type="body" idx="1"/>
          </p:nvPr>
        </p:nvSpPr>
        <p:spPr>
          <a:xfrm>
            <a:off x="848400" y="821650"/>
            <a:ext cx="10752300" cy="22365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700"/>
              <a:buNone/>
            </a:pPr>
            <a:r>
              <a:rPr lang="it-IT" sz="1700" dirty="0">
                <a:solidFill>
                  <a:srgbClr val="4C2B2B"/>
                </a:solidFill>
              </a:rPr>
              <a:t> </a:t>
            </a:r>
            <a:r>
              <a:rPr lang="it-IT" sz="1600" dirty="0">
                <a:solidFill>
                  <a:srgbClr val="4C2B2B"/>
                </a:solidFill>
              </a:rPr>
              <a:t>The National Centre of Art and Culture Georges Pompidou (French: </a:t>
            </a:r>
            <a:r>
              <a:rPr lang="it-IT" sz="1600" dirty="0" err="1">
                <a:solidFill>
                  <a:srgbClr val="4C2B2B"/>
                </a:solidFill>
              </a:rPr>
              <a:t>Beaubourg</a:t>
            </a:r>
            <a:r>
              <a:rPr lang="it-IT" sz="1600" dirty="0">
                <a:solidFill>
                  <a:srgbClr val="4C2B2B"/>
                </a:solidFill>
              </a:rPr>
              <a:t>) </a:t>
            </a:r>
            <a:r>
              <a:rPr lang="it-IT" sz="1600" dirty="0" err="1">
                <a:solidFill>
                  <a:srgbClr val="4C2B2B"/>
                </a:solidFill>
              </a:rPr>
              <a:t>is</a:t>
            </a:r>
            <a:r>
              <a:rPr lang="it-IT" sz="1600" dirty="0">
                <a:solidFill>
                  <a:srgbClr val="4C2B2B"/>
                </a:solidFill>
              </a:rPr>
              <a:t> </a:t>
            </a:r>
            <a:r>
              <a:rPr lang="it-IT" sz="1600" dirty="0" err="1">
                <a:solidFill>
                  <a:srgbClr val="4C2B2B"/>
                </a:solidFill>
              </a:rPr>
              <a:t>located</a:t>
            </a:r>
            <a:r>
              <a:rPr lang="it-IT" sz="1600" dirty="0">
                <a:solidFill>
                  <a:srgbClr val="4C2B2B"/>
                </a:solidFill>
              </a:rPr>
              <a:t> in Paris. The building </a:t>
            </a:r>
            <a:r>
              <a:rPr lang="it-IT" sz="1600" dirty="0" err="1">
                <a:solidFill>
                  <a:srgbClr val="4C2B2B"/>
                </a:solidFill>
              </a:rPr>
              <a:t>was</a:t>
            </a:r>
            <a:r>
              <a:rPr lang="it-IT" sz="1600" dirty="0">
                <a:solidFill>
                  <a:srgbClr val="4C2B2B"/>
                </a:solidFill>
              </a:rPr>
              <a:t> </a:t>
            </a:r>
            <a:r>
              <a:rPr lang="it-IT" sz="1600" dirty="0" err="1">
                <a:solidFill>
                  <a:srgbClr val="4C2B2B"/>
                </a:solidFill>
              </a:rPr>
              <a:t>designed</a:t>
            </a:r>
            <a:r>
              <a:rPr lang="it-IT" sz="1600" dirty="0">
                <a:solidFill>
                  <a:srgbClr val="4C2B2B"/>
                </a:solidFill>
              </a:rPr>
              <a:t> by Piano and </a:t>
            </a:r>
            <a:r>
              <a:rPr lang="it-IT" sz="1600" dirty="0" err="1">
                <a:solidFill>
                  <a:srgbClr val="4C2B2B"/>
                </a:solidFill>
              </a:rPr>
              <a:t>Rogers</a:t>
            </a:r>
            <a:r>
              <a:rPr lang="it-IT" sz="1600" dirty="0">
                <a:solidFill>
                  <a:srgbClr val="4C2B2B"/>
                </a:solidFill>
              </a:rPr>
              <a:t>.</a:t>
            </a:r>
            <a:endParaRPr sz="1600" dirty="0">
              <a:solidFill>
                <a:srgbClr val="4C2B2B"/>
              </a:solidFill>
            </a:endParaRPr>
          </a:p>
          <a:p>
            <a:pPr marL="228600" lvl="0" indent="-228600" algn="l" rtl="0">
              <a:lnSpc>
                <a:spcPct val="100000"/>
              </a:lnSpc>
              <a:spcBef>
                <a:spcPts val="0"/>
              </a:spcBef>
              <a:spcAft>
                <a:spcPts val="0"/>
              </a:spcAft>
              <a:buClr>
                <a:schemeClr val="dk1"/>
              </a:buClr>
              <a:buSzPts val="1100"/>
              <a:buFont typeface="Arial"/>
              <a:buNone/>
            </a:pPr>
            <a:r>
              <a:rPr lang="it-IT" sz="1600" dirty="0">
                <a:solidFill>
                  <a:srgbClr val="4C2B2B"/>
                </a:solidFill>
              </a:rPr>
              <a:t>   The </a:t>
            </a:r>
            <a:r>
              <a:rPr lang="it-IT" sz="1600" dirty="0" err="1">
                <a:solidFill>
                  <a:srgbClr val="4C2B2B"/>
                </a:solidFill>
              </a:rPr>
              <a:t>construction</a:t>
            </a:r>
            <a:r>
              <a:rPr lang="it-IT" sz="1600" dirty="0">
                <a:solidFill>
                  <a:srgbClr val="4C2B2B"/>
                </a:solidFill>
              </a:rPr>
              <a:t> of the Centre </a:t>
            </a:r>
            <a:r>
              <a:rPr lang="it-IT" sz="1600" dirty="0" err="1">
                <a:solidFill>
                  <a:srgbClr val="4C2B2B"/>
                </a:solidFill>
              </a:rPr>
              <a:t>began</a:t>
            </a:r>
            <a:r>
              <a:rPr lang="it-IT" sz="1600" dirty="0">
                <a:solidFill>
                  <a:srgbClr val="4C2B2B"/>
                </a:solidFill>
              </a:rPr>
              <a:t> in 1972 and </a:t>
            </a:r>
            <a:r>
              <a:rPr lang="it-IT" sz="1600" dirty="0" err="1">
                <a:solidFill>
                  <a:srgbClr val="4C2B2B"/>
                </a:solidFill>
              </a:rPr>
              <a:t>was</a:t>
            </a:r>
            <a:r>
              <a:rPr lang="it-IT" sz="1600" dirty="0">
                <a:solidFill>
                  <a:srgbClr val="4C2B2B"/>
                </a:solidFill>
              </a:rPr>
              <a:t> </a:t>
            </a:r>
            <a:r>
              <a:rPr lang="it-IT" sz="1600" dirty="0" err="1">
                <a:solidFill>
                  <a:srgbClr val="4C2B2B"/>
                </a:solidFill>
              </a:rPr>
              <a:t>completed</a:t>
            </a:r>
            <a:r>
              <a:rPr lang="it-IT" sz="1600" dirty="0">
                <a:solidFill>
                  <a:srgbClr val="4C2B2B"/>
                </a:solidFill>
              </a:rPr>
              <a:t> in 1977, </a:t>
            </a:r>
            <a:r>
              <a:rPr lang="it-IT" sz="1600" dirty="0" err="1">
                <a:solidFill>
                  <a:srgbClr val="4C2B2B"/>
                </a:solidFill>
              </a:rPr>
              <a:t>then</a:t>
            </a:r>
            <a:r>
              <a:rPr lang="it-IT" sz="1600" dirty="0">
                <a:solidFill>
                  <a:srgbClr val="4C2B2B"/>
                </a:solidFill>
              </a:rPr>
              <a:t> on </a:t>
            </a:r>
            <a:r>
              <a:rPr lang="it-IT" sz="1600" dirty="0" err="1">
                <a:solidFill>
                  <a:srgbClr val="4C2B2B"/>
                </a:solidFill>
              </a:rPr>
              <a:t>january</a:t>
            </a:r>
            <a:r>
              <a:rPr lang="it-IT" sz="1600" dirty="0">
                <a:solidFill>
                  <a:srgbClr val="4C2B2B"/>
                </a:solidFill>
              </a:rPr>
              <a:t> 31th </a:t>
            </a:r>
            <a:r>
              <a:rPr lang="it-IT" sz="1600" dirty="0" err="1">
                <a:solidFill>
                  <a:srgbClr val="4C2B2B"/>
                </a:solidFill>
              </a:rPr>
              <a:t>there</a:t>
            </a:r>
            <a:r>
              <a:rPr lang="it-IT" sz="1600" dirty="0">
                <a:solidFill>
                  <a:srgbClr val="4C2B2B"/>
                </a:solidFill>
              </a:rPr>
              <a:t> </a:t>
            </a:r>
            <a:r>
              <a:rPr lang="it-IT" sz="1600" dirty="0" err="1">
                <a:solidFill>
                  <a:srgbClr val="4C2B2B"/>
                </a:solidFill>
              </a:rPr>
              <a:t>was</a:t>
            </a:r>
            <a:r>
              <a:rPr lang="it-IT" sz="1600" dirty="0">
                <a:solidFill>
                  <a:srgbClr val="4C2B2B"/>
                </a:solidFill>
              </a:rPr>
              <a:t> the </a:t>
            </a:r>
            <a:r>
              <a:rPr lang="it-IT" sz="1600" dirty="0" err="1">
                <a:solidFill>
                  <a:srgbClr val="4C2B2B"/>
                </a:solidFill>
              </a:rPr>
              <a:t>inauguration</a:t>
            </a:r>
            <a:r>
              <a:rPr lang="it-IT" sz="1600" dirty="0">
                <a:solidFill>
                  <a:srgbClr val="4C2B2B"/>
                </a:solidFill>
              </a:rPr>
              <a:t>.</a:t>
            </a:r>
            <a:endParaRPr sz="1600" dirty="0">
              <a:solidFill>
                <a:srgbClr val="4C2B2B"/>
              </a:solidFill>
            </a:endParaRPr>
          </a:p>
          <a:p>
            <a:pPr marL="228600" lvl="0" indent="-228600" algn="l" rtl="0">
              <a:lnSpc>
                <a:spcPct val="100000"/>
              </a:lnSpc>
              <a:spcBef>
                <a:spcPts val="0"/>
              </a:spcBef>
              <a:spcAft>
                <a:spcPts val="0"/>
              </a:spcAft>
              <a:buClr>
                <a:schemeClr val="dk1"/>
              </a:buClr>
              <a:buSzPts val="1100"/>
              <a:buFont typeface="Arial"/>
              <a:buNone/>
            </a:pPr>
            <a:r>
              <a:rPr lang="it-IT" sz="1600" dirty="0">
                <a:solidFill>
                  <a:srgbClr val="4C2B2B"/>
                </a:solidFill>
              </a:rPr>
              <a:t>    The </a:t>
            </a:r>
            <a:r>
              <a:rPr lang="it-IT" sz="1600" dirty="0" err="1">
                <a:solidFill>
                  <a:srgbClr val="4C2B2B"/>
                </a:solidFill>
              </a:rPr>
              <a:t>exterior</a:t>
            </a:r>
            <a:r>
              <a:rPr lang="it-IT" sz="1600" dirty="0">
                <a:solidFill>
                  <a:srgbClr val="4C2B2B"/>
                </a:solidFill>
              </a:rPr>
              <a:t> </a:t>
            </a:r>
            <a:r>
              <a:rPr lang="it-IT" sz="1600" dirty="0" err="1">
                <a:solidFill>
                  <a:srgbClr val="4C2B2B"/>
                </a:solidFill>
              </a:rPr>
              <a:t>pipes</a:t>
            </a:r>
            <a:r>
              <a:rPr lang="it-IT" sz="1600" dirty="0">
                <a:solidFill>
                  <a:srgbClr val="4C2B2B"/>
                </a:solidFill>
              </a:rPr>
              <a:t>' </a:t>
            </a:r>
            <a:r>
              <a:rPr lang="it-IT" sz="1600" dirty="0" err="1">
                <a:solidFill>
                  <a:srgbClr val="4C2B2B"/>
                </a:solidFill>
              </a:rPr>
              <a:t>colours</a:t>
            </a:r>
            <a:r>
              <a:rPr lang="it-IT" sz="1600" dirty="0">
                <a:solidFill>
                  <a:srgbClr val="4C2B2B"/>
                </a:solidFill>
              </a:rPr>
              <a:t> are </a:t>
            </a:r>
            <a:r>
              <a:rPr lang="it-IT" sz="1600" dirty="0" err="1">
                <a:solidFill>
                  <a:srgbClr val="4C2B2B"/>
                </a:solidFill>
              </a:rPr>
              <a:t>differentiated</a:t>
            </a:r>
            <a:r>
              <a:rPr lang="it-IT" sz="1600" dirty="0">
                <a:solidFill>
                  <a:srgbClr val="4C2B2B"/>
                </a:solidFill>
              </a:rPr>
              <a:t> </a:t>
            </a:r>
            <a:r>
              <a:rPr lang="it-IT" sz="1600" dirty="0" err="1">
                <a:solidFill>
                  <a:srgbClr val="4C2B2B"/>
                </a:solidFill>
              </a:rPr>
              <a:t>according</a:t>
            </a:r>
            <a:r>
              <a:rPr lang="it-IT" sz="1600" dirty="0">
                <a:solidFill>
                  <a:srgbClr val="4C2B2B"/>
                </a:solidFill>
              </a:rPr>
              <a:t> to </a:t>
            </a:r>
            <a:r>
              <a:rPr lang="it-IT" sz="1600" dirty="0" err="1">
                <a:solidFill>
                  <a:srgbClr val="4C2B2B"/>
                </a:solidFill>
              </a:rPr>
              <a:t>their</a:t>
            </a:r>
            <a:r>
              <a:rPr lang="it-IT" sz="1600" dirty="0">
                <a:solidFill>
                  <a:srgbClr val="4C2B2B"/>
                </a:solidFill>
              </a:rPr>
              <a:t> use: </a:t>
            </a:r>
            <a:r>
              <a:rPr lang="it-IT" sz="1600" dirty="0" err="1">
                <a:solidFill>
                  <a:srgbClr val="4C2B2B"/>
                </a:solidFill>
              </a:rPr>
              <a:t>yellow</a:t>
            </a:r>
            <a:r>
              <a:rPr lang="it-IT" sz="1600" dirty="0">
                <a:solidFill>
                  <a:srgbClr val="4C2B2B"/>
                </a:solidFill>
              </a:rPr>
              <a:t> </a:t>
            </a:r>
            <a:r>
              <a:rPr lang="it-IT" sz="1600" dirty="0" err="1" smtClean="0">
                <a:solidFill>
                  <a:srgbClr val="4C2B2B"/>
                </a:solidFill>
              </a:rPr>
              <a:t>represents</a:t>
            </a:r>
            <a:r>
              <a:rPr lang="it-IT" sz="1600" dirty="0">
                <a:solidFill>
                  <a:srgbClr val="4C2B2B"/>
                </a:solidFill>
              </a:rPr>
              <a:t> </a:t>
            </a:r>
            <a:r>
              <a:rPr lang="it-IT" sz="1600" dirty="0" err="1" smtClean="0">
                <a:solidFill>
                  <a:srgbClr val="4C2B2B"/>
                </a:solidFill>
              </a:rPr>
              <a:t>electricity</a:t>
            </a:r>
            <a:r>
              <a:rPr lang="it-IT" sz="1600" dirty="0">
                <a:solidFill>
                  <a:srgbClr val="4C2B2B"/>
                </a:solidFill>
              </a:rPr>
              <a:t>, </a:t>
            </a:r>
            <a:r>
              <a:rPr lang="it-IT" sz="1600" dirty="0" err="1">
                <a:solidFill>
                  <a:srgbClr val="4C2B2B"/>
                </a:solidFill>
              </a:rPr>
              <a:t>red</a:t>
            </a:r>
            <a:r>
              <a:rPr lang="it-IT" sz="1600" dirty="0">
                <a:solidFill>
                  <a:srgbClr val="4C2B2B"/>
                </a:solidFill>
              </a:rPr>
              <a:t> </a:t>
            </a:r>
            <a:r>
              <a:rPr lang="it-IT" sz="1600" dirty="0" err="1">
                <a:solidFill>
                  <a:srgbClr val="4C2B2B"/>
                </a:solidFill>
              </a:rPr>
              <a:t>stands</a:t>
            </a:r>
            <a:r>
              <a:rPr lang="it-IT" sz="1600" dirty="0">
                <a:solidFill>
                  <a:srgbClr val="4C2B2B"/>
                </a:solidFill>
              </a:rPr>
              <a:t> for </a:t>
            </a:r>
            <a:r>
              <a:rPr lang="it-IT" sz="1600" dirty="0" err="1">
                <a:solidFill>
                  <a:srgbClr val="4C2B2B"/>
                </a:solidFill>
              </a:rPr>
              <a:t>elevators</a:t>
            </a:r>
            <a:r>
              <a:rPr lang="it-IT" sz="1600" dirty="0">
                <a:solidFill>
                  <a:srgbClr val="4C2B2B"/>
                </a:solidFill>
              </a:rPr>
              <a:t> and </a:t>
            </a:r>
            <a:r>
              <a:rPr lang="it-IT" sz="1600" dirty="0" err="1">
                <a:solidFill>
                  <a:srgbClr val="4C2B2B"/>
                </a:solidFill>
              </a:rPr>
              <a:t>escalators</a:t>
            </a:r>
            <a:r>
              <a:rPr lang="it-IT" sz="1600" dirty="0">
                <a:solidFill>
                  <a:srgbClr val="4C2B2B"/>
                </a:solidFill>
              </a:rPr>
              <a:t>, green for water and blue </a:t>
            </a:r>
            <a:r>
              <a:rPr lang="it-IT" sz="1600" dirty="0" err="1">
                <a:solidFill>
                  <a:srgbClr val="4C2B2B"/>
                </a:solidFill>
              </a:rPr>
              <a:t>refers</a:t>
            </a:r>
            <a:r>
              <a:rPr lang="it-IT" sz="1600" dirty="0">
                <a:solidFill>
                  <a:srgbClr val="4C2B2B"/>
                </a:solidFill>
              </a:rPr>
              <a:t> to air </a:t>
            </a:r>
            <a:r>
              <a:rPr lang="it-IT" sz="1600" dirty="0" err="1">
                <a:solidFill>
                  <a:srgbClr val="4C2B2B"/>
                </a:solidFill>
              </a:rPr>
              <a:t>system</a:t>
            </a:r>
            <a:r>
              <a:rPr lang="it-IT" sz="1600" dirty="0">
                <a:solidFill>
                  <a:srgbClr val="4C2B2B"/>
                </a:solidFill>
              </a:rPr>
              <a:t>.</a:t>
            </a:r>
            <a:endParaRPr sz="1600" dirty="0">
              <a:solidFill>
                <a:srgbClr val="4C2B2B"/>
              </a:solidFill>
            </a:endParaRPr>
          </a:p>
          <a:p>
            <a:pPr marL="228600" lvl="0" indent="-228600" algn="l" rtl="0">
              <a:lnSpc>
                <a:spcPct val="100000"/>
              </a:lnSpc>
              <a:spcBef>
                <a:spcPts val="0"/>
              </a:spcBef>
              <a:spcAft>
                <a:spcPts val="0"/>
              </a:spcAft>
              <a:buClr>
                <a:schemeClr val="dk1"/>
              </a:buClr>
              <a:buSzPts val="1100"/>
              <a:buFont typeface="Arial"/>
              <a:buNone/>
            </a:pPr>
            <a:r>
              <a:rPr lang="it-IT" sz="1600" dirty="0">
                <a:solidFill>
                  <a:srgbClr val="4C2B2B"/>
                </a:solidFill>
              </a:rPr>
              <a:t>    </a:t>
            </a:r>
            <a:r>
              <a:rPr lang="it-IT" sz="1600" dirty="0" err="1">
                <a:solidFill>
                  <a:srgbClr val="4C2B2B"/>
                </a:solidFill>
              </a:rPr>
              <a:t>Today</a:t>
            </a:r>
            <a:r>
              <a:rPr lang="it-IT" sz="1600" dirty="0">
                <a:solidFill>
                  <a:srgbClr val="4C2B2B"/>
                </a:solidFill>
              </a:rPr>
              <a:t> the Pompidou </a:t>
            </a:r>
            <a:r>
              <a:rPr lang="it-IT" sz="1600" dirty="0" err="1">
                <a:solidFill>
                  <a:srgbClr val="4C2B2B"/>
                </a:solidFill>
              </a:rPr>
              <a:t>is</a:t>
            </a:r>
            <a:r>
              <a:rPr lang="it-IT" sz="1600" dirty="0">
                <a:solidFill>
                  <a:srgbClr val="4C2B2B"/>
                </a:solidFill>
              </a:rPr>
              <a:t> </a:t>
            </a:r>
            <a:r>
              <a:rPr lang="it-IT" sz="1600" dirty="0" err="1">
                <a:solidFill>
                  <a:srgbClr val="4C2B2B"/>
                </a:solidFill>
              </a:rPr>
              <a:t>one</a:t>
            </a:r>
            <a:r>
              <a:rPr lang="it-IT" sz="1600" dirty="0">
                <a:solidFill>
                  <a:srgbClr val="4C2B2B"/>
                </a:solidFill>
              </a:rPr>
              <a:t> of the </a:t>
            </a:r>
            <a:r>
              <a:rPr lang="it-IT" sz="1600" dirty="0" err="1">
                <a:solidFill>
                  <a:srgbClr val="4C2B2B"/>
                </a:solidFill>
              </a:rPr>
              <a:t>most</a:t>
            </a:r>
            <a:r>
              <a:rPr lang="it-IT" sz="1600" dirty="0">
                <a:solidFill>
                  <a:srgbClr val="4C2B2B"/>
                </a:solidFill>
              </a:rPr>
              <a:t> </a:t>
            </a:r>
            <a:r>
              <a:rPr lang="it-IT" sz="1600" dirty="0" err="1">
                <a:solidFill>
                  <a:srgbClr val="4C2B2B"/>
                </a:solidFill>
              </a:rPr>
              <a:t>visited</a:t>
            </a:r>
            <a:r>
              <a:rPr lang="it-IT" sz="1600" dirty="0">
                <a:solidFill>
                  <a:srgbClr val="4C2B2B"/>
                </a:solidFill>
              </a:rPr>
              <a:t> </a:t>
            </a:r>
            <a:r>
              <a:rPr lang="it-IT" sz="1600" dirty="0" err="1">
                <a:solidFill>
                  <a:srgbClr val="4C2B2B"/>
                </a:solidFill>
              </a:rPr>
              <a:t>museums</a:t>
            </a:r>
            <a:r>
              <a:rPr lang="it-IT" sz="1600" dirty="0">
                <a:solidFill>
                  <a:srgbClr val="4C2B2B"/>
                </a:solidFill>
              </a:rPr>
              <a:t> in the world and </a:t>
            </a:r>
            <a:r>
              <a:rPr lang="it-IT" sz="1600" dirty="0" err="1">
                <a:solidFill>
                  <a:srgbClr val="4C2B2B"/>
                </a:solidFill>
              </a:rPr>
              <a:t>it</a:t>
            </a:r>
            <a:r>
              <a:rPr lang="it-IT" sz="1600" dirty="0">
                <a:solidFill>
                  <a:srgbClr val="4C2B2B"/>
                </a:solidFill>
              </a:rPr>
              <a:t> </a:t>
            </a:r>
            <a:r>
              <a:rPr lang="it-IT" sz="1600" dirty="0" err="1">
                <a:solidFill>
                  <a:srgbClr val="4C2B2B"/>
                </a:solidFill>
              </a:rPr>
              <a:t>owns</a:t>
            </a:r>
            <a:r>
              <a:rPr lang="it-IT" sz="1600" dirty="0">
                <a:solidFill>
                  <a:srgbClr val="4C2B2B"/>
                </a:solidFill>
              </a:rPr>
              <a:t> a </a:t>
            </a:r>
            <a:r>
              <a:rPr lang="it-IT" sz="1600" dirty="0" err="1">
                <a:solidFill>
                  <a:srgbClr val="4C2B2B"/>
                </a:solidFill>
              </a:rPr>
              <a:t>collection</a:t>
            </a:r>
            <a:r>
              <a:rPr lang="it-IT" sz="1600" dirty="0">
                <a:solidFill>
                  <a:srgbClr val="4C2B2B"/>
                </a:solidFill>
              </a:rPr>
              <a:t> of </a:t>
            </a:r>
            <a:r>
              <a:rPr lang="it-IT" sz="1600" dirty="0" err="1">
                <a:solidFill>
                  <a:srgbClr val="4C2B2B"/>
                </a:solidFill>
              </a:rPr>
              <a:t>about</a:t>
            </a:r>
            <a:r>
              <a:rPr lang="it-IT" sz="1600" dirty="0">
                <a:solidFill>
                  <a:srgbClr val="4C2B2B"/>
                </a:solidFill>
              </a:rPr>
              <a:t> 70 </a:t>
            </a:r>
            <a:r>
              <a:rPr lang="it-IT" sz="1600" dirty="0" err="1">
                <a:solidFill>
                  <a:srgbClr val="4C2B2B"/>
                </a:solidFill>
              </a:rPr>
              <a:t>thousand</a:t>
            </a:r>
            <a:r>
              <a:rPr lang="it-IT" sz="1600" dirty="0">
                <a:solidFill>
                  <a:srgbClr val="4C2B2B"/>
                </a:solidFill>
              </a:rPr>
              <a:t> </a:t>
            </a:r>
            <a:r>
              <a:rPr lang="it-IT" sz="1600" dirty="0" err="1">
                <a:solidFill>
                  <a:srgbClr val="4C2B2B"/>
                </a:solidFill>
              </a:rPr>
              <a:t>works</a:t>
            </a:r>
            <a:r>
              <a:rPr lang="it-IT" sz="1600" dirty="0">
                <a:solidFill>
                  <a:srgbClr val="4C2B2B"/>
                </a:solidFill>
              </a:rPr>
              <a:t>, in </a:t>
            </a:r>
            <a:r>
              <a:rPr lang="it-IT" sz="1600" dirty="0" err="1">
                <a:solidFill>
                  <a:srgbClr val="4C2B2B"/>
                </a:solidFill>
              </a:rPr>
              <a:t>which</a:t>
            </a:r>
            <a:r>
              <a:rPr lang="it-IT" sz="1600" dirty="0">
                <a:solidFill>
                  <a:srgbClr val="4C2B2B"/>
                </a:solidFill>
              </a:rPr>
              <a:t> design, </a:t>
            </a:r>
            <a:r>
              <a:rPr lang="it-IT" sz="1600" dirty="0" err="1">
                <a:solidFill>
                  <a:srgbClr val="4C2B2B"/>
                </a:solidFill>
              </a:rPr>
              <a:t>architecture</a:t>
            </a:r>
            <a:r>
              <a:rPr lang="it-IT" sz="1600" dirty="0">
                <a:solidFill>
                  <a:srgbClr val="4C2B2B"/>
                </a:solidFill>
              </a:rPr>
              <a:t>, </a:t>
            </a:r>
            <a:r>
              <a:rPr lang="it-IT" sz="1600" dirty="0" err="1">
                <a:solidFill>
                  <a:srgbClr val="4C2B2B"/>
                </a:solidFill>
              </a:rPr>
              <a:t>photography</a:t>
            </a:r>
            <a:r>
              <a:rPr lang="it-IT" sz="1600" dirty="0">
                <a:solidFill>
                  <a:srgbClr val="4C2B2B"/>
                </a:solidFill>
              </a:rPr>
              <a:t> and multimedia </a:t>
            </a:r>
            <a:r>
              <a:rPr lang="it-IT" sz="1600" dirty="0" err="1">
                <a:solidFill>
                  <a:srgbClr val="4C2B2B"/>
                </a:solidFill>
              </a:rPr>
              <a:t>works</a:t>
            </a:r>
            <a:r>
              <a:rPr lang="it-IT" sz="1600" dirty="0">
                <a:solidFill>
                  <a:srgbClr val="4C2B2B"/>
                </a:solidFill>
              </a:rPr>
              <a:t> are the </a:t>
            </a:r>
            <a:r>
              <a:rPr lang="it-IT" sz="1600" dirty="0" err="1">
                <a:solidFill>
                  <a:srgbClr val="4C2B2B"/>
                </a:solidFill>
              </a:rPr>
              <a:t>most</a:t>
            </a:r>
            <a:r>
              <a:rPr lang="it-IT" sz="1600" dirty="0">
                <a:solidFill>
                  <a:srgbClr val="4C2B2B"/>
                </a:solidFill>
              </a:rPr>
              <a:t> common </a:t>
            </a:r>
            <a:r>
              <a:rPr lang="it-IT" sz="1600" dirty="0" err="1">
                <a:solidFill>
                  <a:srgbClr val="4C2B2B"/>
                </a:solidFill>
              </a:rPr>
              <a:t>themes</a:t>
            </a:r>
            <a:r>
              <a:rPr lang="it-IT" sz="1600" dirty="0">
                <a:solidFill>
                  <a:srgbClr val="4C2B2B"/>
                </a:solidFill>
              </a:rPr>
              <a:t>. </a:t>
            </a:r>
            <a:r>
              <a:rPr lang="it-IT" sz="1600" dirty="0" err="1">
                <a:solidFill>
                  <a:srgbClr val="4C2B2B"/>
                </a:solidFill>
              </a:rPr>
              <a:t>These</a:t>
            </a:r>
            <a:r>
              <a:rPr lang="it-IT" sz="1600" dirty="0">
                <a:solidFill>
                  <a:srgbClr val="4C2B2B"/>
                </a:solidFill>
              </a:rPr>
              <a:t> </a:t>
            </a:r>
            <a:r>
              <a:rPr lang="it-IT" sz="1600" dirty="0" err="1">
                <a:solidFill>
                  <a:srgbClr val="4C2B2B"/>
                </a:solidFill>
              </a:rPr>
              <a:t>works</a:t>
            </a:r>
            <a:r>
              <a:rPr lang="it-IT" sz="1600" dirty="0">
                <a:solidFill>
                  <a:srgbClr val="4C2B2B"/>
                </a:solidFill>
              </a:rPr>
              <a:t> are </a:t>
            </a:r>
            <a:r>
              <a:rPr lang="it-IT" sz="1600" dirty="0" err="1">
                <a:solidFill>
                  <a:srgbClr val="4C2B2B"/>
                </a:solidFill>
              </a:rPr>
              <a:t>proposed</a:t>
            </a:r>
            <a:r>
              <a:rPr lang="it-IT" sz="1600" dirty="0">
                <a:solidFill>
                  <a:srgbClr val="4C2B2B"/>
                </a:solidFill>
              </a:rPr>
              <a:t> </a:t>
            </a:r>
            <a:r>
              <a:rPr lang="it-IT" sz="1600" dirty="0" err="1">
                <a:solidFill>
                  <a:srgbClr val="4C2B2B"/>
                </a:solidFill>
              </a:rPr>
              <a:t>through</a:t>
            </a:r>
            <a:r>
              <a:rPr lang="it-IT" sz="1600" dirty="0">
                <a:solidFill>
                  <a:srgbClr val="4C2B2B"/>
                </a:solidFill>
              </a:rPr>
              <a:t> </a:t>
            </a:r>
            <a:r>
              <a:rPr lang="it-IT" sz="1600" dirty="0" err="1">
                <a:solidFill>
                  <a:srgbClr val="4C2B2B"/>
                </a:solidFill>
              </a:rPr>
              <a:t>constantly</a:t>
            </a:r>
            <a:r>
              <a:rPr lang="it-IT" sz="1600" dirty="0">
                <a:solidFill>
                  <a:srgbClr val="4C2B2B"/>
                </a:solidFill>
              </a:rPr>
              <a:t> </a:t>
            </a:r>
            <a:r>
              <a:rPr lang="it-IT" sz="1600" dirty="0" err="1">
                <a:solidFill>
                  <a:srgbClr val="4C2B2B"/>
                </a:solidFill>
              </a:rPr>
              <a:t>renewed</a:t>
            </a:r>
            <a:r>
              <a:rPr lang="it-IT" sz="1600" dirty="0">
                <a:solidFill>
                  <a:srgbClr val="4C2B2B"/>
                </a:solidFill>
              </a:rPr>
              <a:t> </a:t>
            </a:r>
            <a:r>
              <a:rPr lang="it-IT" sz="1600" dirty="0" err="1">
                <a:solidFill>
                  <a:srgbClr val="4C2B2B"/>
                </a:solidFill>
              </a:rPr>
              <a:t>exhibition</a:t>
            </a:r>
            <a:r>
              <a:rPr lang="it-IT" sz="1600" dirty="0">
                <a:solidFill>
                  <a:srgbClr val="4C2B2B"/>
                </a:solidFill>
              </a:rPr>
              <a:t> </a:t>
            </a:r>
            <a:r>
              <a:rPr lang="it-IT" sz="1600" dirty="0" err="1">
                <a:solidFill>
                  <a:srgbClr val="4C2B2B"/>
                </a:solidFill>
              </a:rPr>
              <a:t>forms</a:t>
            </a:r>
            <a:r>
              <a:rPr lang="it-IT" sz="1600" dirty="0">
                <a:solidFill>
                  <a:srgbClr val="4C2B2B"/>
                </a:solidFill>
              </a:rPr>
              <a:t> and are </a:t>
            </a:r>
            <a:r>
              <a:rPr lang="it-IT" sz="1600" dirty="0" err="1">
                <a:solidFill>
                  <a:srgbClr val="4C2B2B"/>
                </a:solidFill>
              </a:rPr>
              <a:t>often</a:t>
            </a:r>
            <a:r>
              <a:rPr lang="it-IT" sz="1600" dirty="0">
                <a:solidFill>
                  <a:srgbClr val="4C2B2B"/>
                </a:solidFill>
              </a:rPr>
              <a:t> </a:t>
            </a:r>
            <a:r>
              <a:rPr lang="it-IT" sz="1600" dirty="0" err="1">
                <a:solidFill>
                  <a:srgbClr val="4C2B2B"/>
                </a:solidFill>
              </a:rPr>
              <a:t>accompanied</a:t>
            </a:r>
            <a:r>
              <a:rPr lang="it-IT" sz="1600" dirty="0">
                <a:solidFill>
                  <a:srgbClr val="4C2B2B"/>
                </a:solidFill>
              </a:rPr>
              <a:t> by </a:t>
            </a:r>
            <a:r>
              <a:rPr lang="it-IT" sz="1600" dirty="0" err="1">
                <a:solidFill>
                  <a:srgbClr val="4C2B2B"/>
                </a:solidFill>
              </a:rPr>
              <a:t>cycles</a:t>
            </a:r>
            <a:r>
              <a:rPr lang="it-IT" sz="1600" dirty="0">
                <a:solidFill>
                  <a:srgbClr val="4C2B2B"/>
                </a:solidFill>
              </a:rPr>
              <a:t> of </a:t>
            </a:r>
            <a:r>
              <a:rPr lang="it-IT" sz="1600" dirty="0" err="1">
                <a:solidFill>
                  <a:srgbClr val="4C2B2B"/>
                </a:solidFill>
              </a:rPr>
              <a:t>conferences</a:t>
            </a:r>
            <a:r>
              <a:rPr lang="it-IT" sz="1600" dirty="0">
                <a:solidFill>
                  <a:srgbClr val="4C2B2B"/>
                </a:solidFill>
              </a:rPr>
              <a:t>, </a:t>
            </a:r>
            <a:r>
              <a:rPr lang="it-IT" sz="1600" dirty="0" err="1">
                <a:solidFill>
                  <a:srgbClr val="4C2B2B"/>
                </a:solidFill>
              </a:rPr>
              <a:t>meetings</a:t>
            </a:r>
            <a:r>
              <a:rPr lang="it-IT" sz="1600" dirty="0">
                <a:solidFill>
                  <a:srgbClr val="4C2B2B"/>
                </a:solidFill>
              </a:rPr>
              <a:t>, </a:t>
            </a:r>
            <a:r>
              <a:rPr lang="it-IT" sz="1600" dirty="0" err="1">
                <a:solidFill>
                  <a:srgbClr val="4C2B2B"/>
                </a:solidFill>
              </a:rPr>
              <a:t>debates</a:t>
            </a:r>
            <a:r>
              <a:rPr lang="it-IT" sz="1600" dirty="0">
                <a:solidFill>
                  <a:srgbClr val="4C2B2B"/>
                </a:solidFill>
              </a:rPr>
              <a:t>, </a:t>
            </a:r>
            <a:r>
              <a:rPr lang="it-IT" sz="1600" dirty="0" err="1">
                <a:solidFill>
                  <a:srgbClr val="4C2B2B"/>
                </a:solidFill>
              </a:rPr>
              <a:t>concerts</a:t>
            </a:r>
            <a:r>
              <a:rPr lang="it-IT" sz="1600" dirty="0">
                <a:solidFill>
                  <a:srgbClr val="4C2B2B"/>
                </a:solidFill>
              </a:rPr>
              <a:t> and shows. </a:t>
            </a:r>
            <a:r>
              <a:rPr lang="it-IT" sz="1600" dirty="0" err="1">
                <a:solidFill>
                  <a:srgbClr val="4C2B2B"/>
                </a:solidFill>
              </a:rPr>
              <a:t>Also</a:t>
            </a:r>
            <a:r>
              <a:rPr lang="it-IT" sz="1600" dirty="0">
                <a:solidFill>
                  <a:srgbClr val="4C2B2B"/>
                </a:solidFill>
              </a:rPr>
              <a:t>, </a:t>
            </a:r>
            <a:r>
              <a:rPr lang="it-IT" sz="1600" dirty="0" err="1">
                <a:solidFill>
                  <a:srgbClr val="4C2B2B"/>
                </a:solidFill>
              </a:rPr>
              <a:t>every</a:t>
            </a:r>
            <a:r>
              <a:rPr lang="it-IT" sz="1600" dirty="0">
                <a:solidFill>
                  <a:srgbClr val="4C2B2B"/>
                </a:solidFill>
              </a:rPr>
              <a:t> </a:t>
            </a:r>
            <a:r>
              <a:rPr lang="it-IT" sz="1600" dirty="0" err="1">
                <a:solidFill>
                  <a:srgbClr val="4C2B2B"/>
                </a:solidFill>
              </a:rPr>
              <a:t>year</a:t>
            </a:r>
            <a:r>
              <a:rPr lang="it-IT" sz="1600" dirty="0">
                <a:solidFill>
                  <a:srgbClr val="4C2B2B"/>
                </a:solidFill>
              </a:rPr>
              <a:t> the Centre </a:t>
            </a:r>
            <a:r>
              <a:rPr lang="it-IT" sz="1600" dirty="0" err="1">
                <a:solidFill>
                  <a:srgbClr val="4C2B2B"/>
                </a:solidFill>
              </a:rPr>
              <a:t>organizes</a:t>
            </a:r>
            <a:r>
              <a:rPr lang="it-IT" sz="1600" dirty="0">
                <a:solidFill>
                  <a:srgbClr val="4C2B2B"/>
                </a:solidFill>
              </a:rPr>
              <a:t> </a:t>
            </a:r>
            <a:r>
              <a:rPr lang="it-IT" sz="1600" dirty="0" err="1">
                <a:solidFill>
                  <a:srgbClr val="4C2B2B"/>
                </a:solidFill>
              </a:rPr>
              <a:t>about</a:t>
            </a:r>
            <a:r>
              <a:rPr lang="it-IT" sz="1600" dirty="0">
                <a:solidFill>
                  <a:srgbClr val="4C2B2B"/>
                </a:solidFill>
              </a:rPr>
              <a:t> </a:t>
            </a:r>
            <a:r>
              <a:rPr lang="it-IT" sz="1600" dirty="0" err="1">
                <a:solidFill>
                  <a:srgbClr val="4C2B2B"/>
                </a:solidFill>
              </a:rPr>
              <a:t>thirty</a:t>
            </a:r>
            <a:r>
              <a:rPr lang="it-IT" sz="1600" dirty="0">
                <a:solidFill>
                  <a:srgbClr val="4C2B2B"/>
                </a:solidFill>
              </a:rPr>
              <a:t> </a:t>
            </a:r>
            <a:r>
              <a:rPr lang="it-IT" sz="1600" dirty="0" err="1">
                <a:solidFill>
                  <a:srgbClr val="4C2B2B"/>
                </a:solidFill>
              </a:rPr>
              <a:t>monographic</a:t>
            </a:r>
            <a:r>
              <a:rPr lang="it-IT" sz="1600" dirty="0">
                <a:solidFill>
                  <a:srgbClr val="4C2B2B"/>
                </a:solidFill>
              </a:rPr>
              <a:t> or </a:t>
            </a:r>
            <a:r>
              <a:rPr lang="it-IT" sz="1600" dirty="0" err="1">
                <a:solidFill>
                  <a:srgbClr val="4C2B2B"/>
                </a:solidFill>
              </a:rPr>
              <a:t>thematic</a:t>
            </a:r>
            <a:r>
              <a:rPr lang="it-IT" sz="1600" dirty="0">
                <a:solidFill>
                  <a:srgbClr val="4C2B2B"/>
                </a:solidFill>
              </a:rPr>
              <a:t> </a:t>
            </a:r>
            <a:r>
              <a:rPr lang="it-IT" sz="1600" dirty="0" err="1">
                <a:solidFill>
                  <a:srgbClr val="4C2B2B"/>
                </a:solidFill>
              </a:rPr>
              <a:t>exhibitions</a:t>
            </a:r>
            <a:r>
              <a:rPr lang="it-IT" sz="1600" dirty="0">
                <a:solidFill>
                  <a:srgbClr val="4C2B2B"/>
                </a:solidFill>
              </a:rPr>
              <a:t>, </a:t>
            </a:r>
            <a:r>
              <a:rPr lang="it-IT" sz="1600" dirty="0" err="1">
                <a:solidFill>
                  <a:srgbClr val="4C2B2B"/>
                </a:solidFill>
              </a:rPr>
              <a:t>preparing</a:t>
            </a:r>
            <a:r>
              <a:rPr lang="it-IT" sz="1600" dirty="0">
                <a:solidFill>
                  <a:srgbClr val="4C2B2B"/>
                </a:solidFill>
              </a:rPr>
              <a:t> </a:t>
            </a:r>
            <a:r>
              <a:rPr lang="it-IT" sz="1600" dirty="0" err="1">
                <a:solidFill>
                  <a:srgbClr val="4C2B2B"/>
                </a:solidFill>
              </a:rPr>
              <a:t>temporary</a:t>
            </a:r>
            <a:r>
              <a:rPr lang="it-IT" sz="1600" dirty="0">
                <a:solidFill>
                  <a:srgbClr val="4C2B2B"/>
                </a:solidFill>
              </a:rPr>
              <a:t> </a:t>
            </a:r>
            <a:r>
              <a:rPr lang="it-IT" sz="1600" dirty="0" err="1">
                <a:solidFill>
                  <a:srgbClr val="4C2B2B"/>
                </a:solidFill>
              </a:rPr>
              <a:t>exhibitions</a:t>
            </a:r>
            <a:r>
              <a:rPr lang="it-IT" sz="1600" dirty="0">
                <a:solidFill>
                  <a:srgbClr val="4C2B2B"/>
                </a:solidFill>
              </a:rPr>
              <a:t>.</a:t>
            </a:r>
            <a:endParaRPr sz="1600" dirty="0">
              <a:solidFill>
                <a:srgbClr val="4C2B2B"/>
              </a:solidFill>
            </a:endParaRPr>
          </a:p>
          <a:p>
            <a:pPr marL="228600" lvl="0" indent="-228600" algn="l" rtl="0">
              <a:lnSpc>
                <a:spcPct val="100000"/>
              </a:lnSpc>
              <a:spcBef>
                <a:spcPts val="0"/>
              </a:spcBef>
              <a:spcAft>
                <a:spcPts val="0"/>
              </a:spcAft>
              <a:buSzPts val="1700"/>
              <a:buNone/>
            </a:pPr>
            <a:endParaRPr sz="1700" dirty="0">
              <a:solidFill>
                <a:srgbClr val="4C2B2B"/>
              </a:solidFill>
            </a:endParaRPr>
          </a:p>
        </p:txBody>
      </p:sp>
      <p:pic>
        <p:nvPicPr>
          <p:cNvPr id="207" name="Google Shape;207;p22" descr="Immagine che contiene esterni, edificio&#10;&#10;Descrizione generata automaticamente"/>
          <p:cNvPicPr preferRelativeResize="0"/>
          <p:nvPr/>
        </p:nvPicPr>
        <p:blipFill rotWithShape="1">
          <a:blip r:embed="rId4">
            <a:alphaModFix/>
          </a:blip>
          <a:srcRect l="7645" r="3174"/>
          <a:stretch/>
        </p:blipFill>
        <p:spPr>
          <a:xfrm>
            <a:off x="4390825" y="3676225"/>
            <a:ext cx="3231725" cy="2726958"/>
          </a:xfrm>
          <a:prstGeom prst="rect">
            <a:avLst/>
          </a:prstGeom>
          <a:noFill/>
          <a:ln>
            <a:noFill/>
          </a:ln>
        </p:spPr>
      </p:pic>
      <p:pic>
        <p:nvPicPr>
          <p:cNvPr id="208" name="Google Shape;208;p22" descr="Immagine che contiene testo, soffitto, interni, scena&#10;&#10;Descrizione generata automaticamente"/>
          <p:cNvPicPr preferRelativeResize="0"/>
          <p:nvPr/>
        </p:nvPicPr>
        <p:blipFill rotWithShape="1">
          <a:blip r:embed="rId5">
            <a:alphaModFix/>
          </a:blip>
          <a:srcRect l="6341" r="14556" b="2"/>
          <a:stretch/>
        </p:blipFill>
        <p:spPr>
          <a:xfrm>
            <a:off x="8258975" y="3676200"/>
            <a:ext cx="3341725" cy="2703175"/>
          </a:xfrm>
          <a:prstGeom prst="rect">
            <a:avLst/>
          </a:prstGeom>
          <a:noFill/>
          <a:ln>
            <a:noFill/>
          </a:ln>
        </p:spPr>
      </p:pic>
      <p:pic>
        <p:nvPicPr>
          <p:cNvPr id="209" name="Google Shape;209;p22"/>
          <p:cNvPicPr preferRelativeResize="0"/>
          <p:nvPr/>
        </p:nvPicPr>
        <p:blipFill rotWithShape="1">
          <a:blip r:embed="rId6">
            <a:alphaModFix/>
          </a:blip>
          <a:srcRect r="74707"/>
          <a:stretch/>
        </p:blipFill>
        <p:spPr>
          <a:xfrm>
            <a:off x="11545945" y="1757623"/>
            <a:ext cx="643007" cy="2548349"/>
          </a:xfrm>
          <a:prstGeom prst="rect">
            <a:avLst/>
          </a:prstGeom>
          <a:noFill/>
          <a:ln>
            <a:noFill/>
          </a:ln>
        </p:spPr>
      </p:pic>
      <p:sp>
        <p:nvSpPr>
          <p:cNvPr id="210" name="Google Shape;210;p22"/>
          <p:cNvSpPr txBox="1"/>
          <p:nvPr/>
        </p:nvSpPr>
        <p:spPr>
          <a:xfrm>
            <a:off x="8558212" y="6379368"/>
            <a:ext cx="2743199"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IT" sz="1800" b="1" i="0" u="none" strike="noStrike" cap="none">
                <a:solidFill>
                  <a:schemeClr val="dk1"/>
                </a:solidFill>
                <a:latin typeface="Avenir"/>
                <a:ea typeface="Avenir"/>
                <a:cs typeface="Avenir"/>
                <a:sym typeface="Avenir"/>
              </a:rPr>
              <a:t>              DETAIL</a:t>
            </a:r>
            <a:endParaRPr sz="1400" b="0" i="0" u="none" strike="noStrike" cap="none">
              <a:solidFill>
                <a:srgbClr val="000000"/>
              </a:solidFill>
              <a:latin typeface="Arial"/>
              <a:ea typeface="Arial"/>
              <a:cs typeface="Arial"/>
              <a:sym typeface="Arial"/>
            </a:endParaRPr>
          </a:p>
        </p:txBody>
      </p:sp>
      <p:sp>
        <p:nvSpPr>
          <p:cNvPr id="211" name="Google Shape;211;p22"/>
          <p:cNvSpPr txBox="1"/>
          <p:nvPr/>
        </p:nvSpPr>
        <p:spPr>
          <a:xfrm>
            <a:off x="4581525" y="6403181"/>
            <a:ext cx="2850300" cy="3231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15000"/>
              </a:lnSpc>
              <a:spcBef>
                <a:spcPts val="1200"/>
              </a:spcBef>
              <a:spcAft>
                <a:spcPts val="1200"/>
              </a:spcAft>
              <a:buClr>
                <a:schemeClr val="dk1"/>
              </a:buClr>
              <a:buSzPts val="1100"/>
              <a:buFont typeface="Arial"/>
              <a:buNone/>
            </a:pPr>
            <a:r>
              <a:rPr lang="it-IT" sz="1500" b="1" i="0" u="none" strike="noStrike" cap="none">
                <a:solidFill>
                  <a:schemeClr val="dk1"/>
                </a:solidFill>
                <a:latin typeface="Avenir"/>
                <a:ea typeface="Avenir"/>
                <a:cs typeface="Avenir"/>
                <a:sym typeface="Avenir"/>
              </a:rPr>
              <a:t>FACADE OF THE ENTRANCE</a:t>
            </a:r>
            <a:endParaRPr sz="1400" b="1" i="0" u="none" strike="noStrike" cap="none">
              <a:solidFill>
                <a:schemeClr val="dk1"/>
              </a:solidFill>
              <a:latin typeface="Arial"/>
              <a:ea typeface="Arial"/>
              <a:cs typeface="Arial"/>
              <a:sym typeface="Arial"/>
            </a:endParaRPr>
          </a:p>
        </p:txBody>
      </p:sp>
      <p:sp>
        <p:nvSpPr>
          <p:cNvPr id="212" name="Google Shape;212;p22"/>
          <p:cNvSpPr txBox="1"/>
          <p:nvPr/>
        </p:nvSpPr>
        <p:spPr>
          <a:xfrm>
            <a:off x="831056" y="6379368"/>
            <a:ext cx="2743199"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IT" sz="1800" b="0" i="0" u="none" strike="noStrike" cap="none">
                <a:solidFill>
                  <a:schemeClr val="dk1"/>
                </a:solidFill>
                <a:latin typeface="Avenir"/>
                <a:ea typeface="Avenir"/>
                <a:cs typeface="Avenir"/>
                <a:sym typeface="Avenir"/>
              </a:rPr>
              <a:t>        </a:t>
            </a:r>
            <a:r>
              <a:rPr lang="it-IT" sz="1800" b="1" i="0" u="none" strike="noStrike" cap="none">
                <a:solidFill>
                  <a:schemeClr val="dk1"/>
                </a:solidFill>
                <a:latin typeface="Avenir"/>
                <a:ea typeface="Avenir"/>
                <a:cs typeface="Avenir"/>
                <a:sym typeface="Avenir"/>
              </a:rPr>
              <a:t> TYPE PLANT</a:t>
            </a:r>
            <a:endParaRPr sz="1400" b="0" i="0" u="none" strike="noStrike" cap="none">
              <a:solidFill>
                <a:srgbClr val="000000"/>
              </a:solidFill>
              <a:latin typeface="Arial"/>
              <a:ea typeface="Arial"/>
              <a:cs typeface="Arial"/>
              <a:sym typeface="Arial"/>
            </a:endParaRPr>
          </a:p>
        </p:txBody>
      </p:sp>
      <p:pic>
        <p:nvPicPr>
          <p:cNvPr id="213" name="Google Shape;213;p22"/>
          <p:cNvPicPr preferRelativeResize="0"/>
          <p:nvPr/>
        </p:nvPicPr>
        <p:blipFill rotWithShape="1">
          <a:blip r:embed="rId7">
            <a:alphaModFix/>
          </a:blip>
          <a:srcRect/>
          <a:stretch/>
        </p:blipFill>
        <p:spPr>
          <a:xfrm>
            <a:off x="660475" y="3676200"/>
            <a:ext cx="3402300" cy="2703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7"/>
        <p:cNvGrpSpPr/>
        <p:nvPr/>
      </p:nvGrpSpPr>
      <p:grpSpPr>
        <a:xfrm>
          <a:off x="0" y="0"/>
          <a:ext cx="0" cy="0"/>
          <a:chOff x="0" y="0"/>
          <a:chExt cx="0" cy="0"/>
        </a:xfrm>
      </p:grpSpPr>
      <p:sp>
        <p:nvSpPr>
          <p:cNvPr id="218" name="Google Shape;218;p23"/>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219" name="Google Shape;219;p23"/>
          <p:cNvSpPr/>
          <p:nvPr/>
        </p:nvSpPr>
        <p:spPr>
          <a:xfrm>
            <a:off x="3048" y="0"/>
            <a:ext cx="12188952" cy="6858000"/>
          </a:xfrm>
          <a:prstGeom prst="rect">
            <a:avLst/>
          </a:prstGeom>
          <a:solidFill>
            <a:schemeClr val="lt2">
              <a:alpha val="6941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pic>
        <p:nvPicPr>
          <p:cNvPr id="220" name="Google Shape;220;p23"/>
          <p:cNvPicPr preferRelativeResize="0"/>
          <p:nvPr/>
        </p:nvPicPr>
        <p:blipFill rotWithShape="1">
          <a:blip r:embed="rId3">
            <a:alphaModFix/>
          </a:blip>
          <a:srcRect l="40500" t="44401"/>
          <a:stretch/>
        </p:blipFill>
        <p:spPr>
          <a:xfrm>
            <a:off x="-3048" y="-1"/>
            <a:ext cx="1146048" cy="1070909"/>
          </a:xfrm>
          <a:prstGeom prst="rect">
            <a:avLst/>
          </a:prstGeom>
          <a:noFill/>
          <a:ln>
            <a:noFill/>
          </a:ln>
        </p:spPr>
      </p:pic>
      <p:sp>
        <p:nvSpPr>
          <p:cNvPr id="221" name="Google Shape;221;p23"/>
          <p:cNvSpPr txBox="1">
            <a:spLocks noGrp="1"/>
          </p:cNvSpPr>
          <p:nvPr>
            <p:ph type="title"/>
          </p:nvPr>
        </p:nvSpPr>
        <p:spPr>
          <a:xfrm>
            <a:off x="358450" y="629375"/>
            <a:ext cx="6040800" cy="19149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4400"/>
              <a:buFont typeface="Avenir"/>
              <a:buNone/>
            </a:pPr>
            <a:r>
              <a:rPr lang="it-IT" sz="4000" b="0">
                <a:solidFill>
                  <a:schemeClr val="dk2"/>
                </a:solidFill>
              </a:rPr>
              <a:t>SANTIAGO CALATRAVA</a:t>
            </a:r>
            <a:endParaRPr sz="4000">
              <a:solidFill>
                <a:schemeClr val="dk2"/>
              </a:solidFill>
            </a:endParaRPr>
          </a:p>
        </p:txBody>
      </p:sp>
      <p:sp>
        <p:nvSpPr>
          <p:cNvPr id="222" name="Google Shape;222;p23"/>
          <p:cNvSpPr txBox="1">
            <a:spLocks noGrp="1"/>
          </p:cNvSpPr>
          <p:nvPr>
            <p:ph type="body" idx="1"/>
          </p:nvPr>
        </p:nvSpPr>
        <p:spPr>
          <a:xfrm>
            <a:off x="494650" y="4629150"/>
            <a:ext cx="5768400" cy="1385400"/>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Clr>
                <a:schemeClr val="dk1"/>
              </a:buClr>
              <a:buSzPts val="1800"/>
              <a:buFont typeface="Arial"/>
              <a:buNone/>
            </a:pPr>
            <a:r>
              <a:rPr lang="it-IT" sz="2000" dirty="0" err="1" smtClean="0">
                <a:solidFill>
                  <a:schemeClr val="dk2"/>
                </a:solidFill>
              </a:rPr>
              <a:t>Benimámet</a:t>
            </a:r>
            <a:r>
              <a:rPr lang="it-IT" sz="2000" dirty="0">
                <a:solidFill>
                  <a:schemeClr val="dk2"/>
                </a:solidFill>
              </a:rPr>
              <a:t> </a:t>
            </a:r>
            <a:r>
              <a:rPr lang="it-IT" sz="2000" dirty="0" smtClean="0">
                <a:solidFill>
                  <a:schemeClr val="dk2"/>
                </a:solidFill>
              </a:rPr>
              <a:t>(ESP) </a:t>
            </a:r>
            <a:r>
              <a:rPr lang="it-IT" sz="2000" dirty="0">
                <a:solidFill>
                  <a:schemeClr val="dk2"/>
                </a:solidFill>
              </a:rPr>
              <a:t>1951 </a:t>
            </a:r>
            <a:r>
              <a:rPr lang="it-IT" sz="2000" dirty="0" smtClean="0">
                <a:solidFill>
                  <a:schemeClr val="dk2"/>
                </a:solidFill>
              </a:rPr>
              <a:t>-</a:t>
            </a:r>
            <a:endParaRPr sz="2000" dirty="0">
              <a:solidFill>
                <a:srgbClr val="595959"/>
              </a:solidFill>
            </a:endParaRPr>
          </a:p>
        </p:txBody>
      </p:sp>
      <p:pic>
        <p:nvPicPr>
          <p:cNvPr id="223" name="Google Shape;223;p23" descr="Immagine che contiene persona, uomo, tuta, abbigliamento&#10;&#10;Descrizione generata automaticamente"/>
          <p:cNvPicPr preferRelativeResize="0"/>
          <p:nvPr/>
        </p:nvPicPr>
        <p:blipFill rotWithShape="1">
          <a:blip r:embed="rId4">
            <a:alphaModFix/>
          </a:blip>
          <a:srcRect/>
          <a:stretch/>
        </p:blipFill>
        <p:spPr>
          <a:xfrm>
            <a:off x="6626806" y="1020267"/>
            <a:ext cx="4817466" cy="4817466"/>
          </a:xfrm>
          <a:prstGeom prst="rect">
            <a:avLst/>
          </a:prstGeom>
          <a:noFill/>
          <a:ln>
            <a:noFill/>
          </a:ln>
        </p:spPr>
      </p:pic>
      <p:pic>
        <p:nvPicPr>
          <p:cNvPr id="224" name="Google Shape;224;p23"/>
          <p:cNvPicPr preferRelativeResize="0"/>
          <p:nvPr/>
        </p:nvPicPr>
        <p:blipFill rotWithShape="1">
          <a:blip r:embed="rId5">
            <a:alphaModFix/>
          </a:blip>
          <a:srcRect r="73964"/>
          <a:stretch/>
        </p:blipFill>
        <p:spPr>
          <a:xfrm>
            <a:off x="11527047" y="3144779"/>
            <a:ext cx="661905" cy="2548349"/>
          </a:xfrm>
          <a:prstGeom prst="rect">
            <a:avLst/>
          </a:prstGeom>
          <a:noFill/>
          <a:ln>
            <a:noFill/>
          </a:ln>
        </p:spPr>
      </p:pic>
      <p:sp>
        <p:nvSpPr>
          <p:cNvPr id="225" name="Google Shape;225;p23"/>
          <p:cNvSpPr txBox="1"/>
          <p:nvPr/>
        </p:nvSpPr>
        <p:spPr>
          <a:xfrm>
            <a:off x="358525" y="2544500"/>
            <a:ext cx="6040800" cy="1569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b="1" i="0" u="none" strike="noStrike" cap="none" dirty="0">
                <a:solidFill>
                  <a:srgbClr val="F94712"/>
                </a:solidFill>
                <a:latin typeface="Avenir"/>
                <a:ea typeface="Avenir"/>
                <a:cs typeface="Avenir"/>
                <a:sym typeface="Avenir"/>
              </a:rPr>
              <a:t>FROM NATURE ARCHITECTURE TO CONSTRUCTION </a:t>
            </a:r>
            <a:r>
              <a:rPr lang="it-IT" sz="3000" b="1" i="0" u="none" strike="noStrike" cap="none" dirty="0" smtClean="0">
                <a:solidFill>
                  <a:srgbClr val="F94712"/>
                </a:solidFill>
                <a:latin typeface="Avenir"/>
                <a:ea typeface="Avenir"/>
                <a:cs typeface="Avenir"/>
                <a:sym typeface="Avenir"/>
              </a:rPr>
              <a:t>ENGINEERING</a:t>
            </a:r>
            <a:endParaRPr sz="3000" b="1" i="0" u="none" strike="noStrike" cap="none" dirty="0">
              <a:solidFill>
                <a:srgbClr val="F94712"/>
              </a:solidFill>
              <a:latin typeface="Avenir"/>
              <a:ea typeface="Avenir"/>
              <a:cs typeface="Avenir"/>
              <a:sym typeface="Aveni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9"/>
        <p:cNvGrpSpPr/>
        <p:nvPr/>
      </p:nvGrpSpPr>
      <p:grpSpPr>
        <a:xfrm>
          <a:off x="0" y="0"/>
          <a:ext cx="0" cy="0"/>
          <a:chOff x="0" y="0"/>
          <a:chExt cx="0" cy="0"/>
        </a:xfrm>
      </p:grpSpPr>
      <p:sp>
        <p:nvSpPr>
          <p:cNvPr id="230" name="Google Shape;230;p24"/>
          <p:cNvSpPr/>
          <p:nvPr/>
        </p:nvSpPr>
        <p:spPr>
          <a:xfrm>
            <a:off x="0" y="0"/>
            <a:ext cx="12188952" cy="6858000"/>
          </a:xfrm>
          <a:prstGeom prst="rect">
            <a:avLst/>
          </a:prstGeom>
          <a:solidFill>
            <a:schemeClr val="lt1"/>
          </a:solidFill>
          <a:ln w="12700"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231" name="Google Shape;231;p24"/>
          <p:cNvSpPr/>
          <p:nvPr/>
        </p:nvSpPr>
        <p:spPr>
          <a:xfrm>
            <a:off x="3048" y="0"/>
            <a:ext cx="12188952" cy="6858000"/>
          </a:xfrm>
          <a:prstGeom prst="rect">
            <a:avLst/>
          </a:prstGeom>
          <a:solidFill>
            <a:schemeClr val="lt2">
              <a:alpha val="6941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232" name="Google Shape;232;p24"/>
          <p:cNvSpPr txBox="1">
            <a:spLocks noGrp="1"/>
          </p:cNvSpPr>
          <p:nvPr>
            <p:ph type="title"/>
          </p:nvPr>
        </p:nvSpPr>
        <p:spPr>
          <a:xfrm>
            <a:off x="1540669" y="-880843"/>
            <a:ext cx="5638800" cy="230763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3200"/>
              <a:buFont typeface="Avenir"/>
              <a:buNone/>
            </a:pPr>
            <a:r>
              <a:rPr lang="it-IT" sz="3200">
                <a:solidFill>
                  <a:schemeClr val="dk2"/>
                </a:solidFill>
              </a:rPr>
              <a:t>TWISTING TORSO</a:t>
            </a:r>
            <a:endParaRPr/>
          </a:p>
        </p:txBody>
      </p:sp>
      <p:pic>
        <p:nvPicPr>
          <p:cNvPr id="233" name="Google Shape;233;p24"/>
          <p:cNvPicPr preferRelativeResize="0"/>
          <p:nvPr/>
        </p:nvPicPr>
        <p:blipFill rotWithShape="1">
          <a:blip r:embed="rId3">
            <a:alphaModFix/>
          </a:blip>
          <a:srcRect t="37018" r="40625"/>
          <a:stretch/>
        </p:blipFill>
        <p:spPr>
          <a:xfrm rot="-5400000">
            <a:off x="36314" y="-76122"/>
            <a:ext cx="1295924" cy="1374648"/>
          </a:xfrm>
          <a:prstGeom prst="rect">
            <a:avLst/>
          </a:prstGeom>
          <a:noFill/>
          <a:ln>
            <a:noFill/>
          </a:ln>
        </p:spPr>
      </p:pic>
      <p:sp>
        <p:nvSpPr>
          <p:cNvPr id="234" name="Google Shape;234;p24"/>
          <p:cNvSpPr txBox="1">
            <a:spLocks noGrp="1"/>
          </p:cNvSpPr>
          <p:nvPr>
            <p:ph type="body" idx="1"/>
          </p:nvPr>
        </p:nvSpPr>
        <p:spPr>
          <a:xfrm>
            <a:off x="1540686" y="546239"/>
            <a:ext cx="9943800" cy="23076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1000"/>
              </a:spcBef>
              <a:spcAft>
                <a:spcPts val="0"/>
              </a:spcAft>
              <a:buSzPts val="1800"/>
              <a:buNone/>
            </a:pPr>
            <a:r>
              <a:rPr lang="it-IT" sz="1800">
                <a:solidFill>
                  <a:srgbClr val="000000"/>
                </a:solidFill>
              </a:rPr>
              <a:t>In 1999, Calatrava was invited to design a mixed-use residential tower for a prominent site in Malmö's Western Harbor area and was planned to be exhibited during the European Housing Expo 2001 (Bo01). The project was envisioned as an important part of the transformation program of Malmö's Western Harbor near the A–resund Bridge connecting to Sweden and Denmark. Given the opportunity to enhance and enlarge a public area defined by the intersection of two main roads, Calatrava conceived his project as a free-standing sculptural element posed within the cityscape.</a:t>
            </a:r>
            <a:endParaRPr sz="1800">
              <a:solidFill>
                <a:srgbClr val="000000"/>
              </a:solidFill>
            </a:endParaRPr>
          </a:p>
          <a:p>
            <a:pPr marL="0" lvl="0" indent="0" algn="l" rtl="0">
              <a:lnSpc>
                <a:spcPct val="110000"/>
              </a:lnSpc>
              <a:spcBef>
                <a:spcPts val="1000"/>
              </a:spcBef>
              <a:spcAft>
                <a:spcPts val="0"/>
              </a:spcAft>
              <a:buSzPts val="1800"/>
              <a:buNone/>
            </a:pPr>
            <a:endParaRPr sz="1800">
              <a:solidFill>
                <a:srgbClr val="000000"/>
              </a:solidFill>
            </a:endParaRPr>
          </a:p>
        </p:txBody>
      </p:sp>
      <p:pic>
        <p:nvPicPr>
          <p:cNvPr id="235" name="Google Shape;235;p24"/>
          <p:cNvPicPr preferRelativeResize="0"/>
          <p:nvPr/>
        </p:nvPicPr>
        <p:blipFill rotWithShape="1">
          <a:blip r:embed="rId4">
            <a:alphaModFix/>
          </a:blip>
          <a:srcRect t="72" r="5" b="2298"/>
          <a:stretch/>
        </p:blipFill>
        <p:spPr>
          <a:xfrm>
            <a:off x="452390" y="3530665"/>
            <a:ext cx="2793056" cy="2726998"/>
          </a:xfrm>
          <a:prstGeom prst="rect">
            <a:avLst/>
          </a:prstGeom>
          <a:noFill/>
          <a:ln>
            <a:noFill/>
          </a:ln>
        </p:spPr>
      </p:pic>
      <p:pic>
        <p:nvPicPr>
          <p:cNvPr id="236" name="Google Shape;236;p24" descr="Immagine che contiene cielo, esterni, edificio, chiaro&#10;&#10;Descrizione generata automaticamente"/>
          <p:cNvPicPr preferRelativeResize="0"/>
          <p:nvPr/>
        </p:nvPicPr>
        <p:blipFill rotWithShape="1">
          <a:blip r:embed="rId5">
            <a:alphaModFix/>
          </a:blip>
          <a:srcRect l="7931" r="14569"/>
          <a:stretch/>
        </p:blipFill>
        <p:spPr>
          <a:xfrm>
            <a:off x="3868505" y="3530665"/>
            <a:ext cx="2817808" cy="2726998"/>
          </a:xfrm>
          <a:prstGeom prst="rect">
            <a:avLst/>
          </a:prstGeom>
          <a:noFill/>
          <a:ln>
            <a:noFill/>
          </a:ln>
        </p:spPr>
      </p:pic>
      <p:pic>
        <p:nvPicPr>
          <p:cNvPr id="237" name="Google Shape;237;p24" descr="Immagine che contiene esterni, cielo, edificio, torre&#10;&#10;Descrizione generata automaticamente"/>
          <p:cNvPicPr preferRelativeResize="0"/>
          <p:nvPr/>
        </p:nvPicPr>
        <p:blipFill rotWithShape="1">
          <a:blip r:embed="rId6">
            <a:alphaModFix/>
          </a:blip>
          <a:srcRect t="17969" r="4" b="10964"/>
          <a:stretch/>
        </p:blipFill>
        <p:spPr>
          <a:xfrm>
            <a:off x="7949450" y="3530665"/>
            <a:ext cx="2793786" cy="2729221"/>
          </a:xfrm>
          <a:prstGeom prst="rect">
            <a:avLst/>
          </a:prstGeom>
          <a:noFill/>
          <a:ln>
            <a:noFill/>
          </a:ln>
        </p:spPr>
      </p:pic>
      <p:pic>
        <p:nvPicPr>
          <p:cNvPr id="238" name="Google Shape;238;p24"/>
          <p:cNvPicPr preferRelativeResize="0"/>
          <p:nvPr/>
        </p:nvPicPr>
        <p:blipFill rotWithShape="1">
          <a:blip r:embed="rId7">
            <a:alphaModFix/>
          </a:blip>
          <a:srcRect r="46047"/>
          <a:stretch/>
        </p:blipFill>
        <p:spPr>
          <a:xfrm>
            <a:off x="10820400" y="3144779"/>
            <a:ext cx="1371600" cy="2548349"/>
          </a:xfrm>
          <a:prstGeom prst="rect">
            <a:avLst/>
          </a:prstGeom>
          <a:noFill/>
          <a:ln>
            <a:noFill/>
          </a:ln>
        </p:spPr>
      </p:pic>
      <p:sp>
        <p:nvSpPr>
          <p:cNvPr id="239" name="Google Shape;239;p24"/>
          <p:cNvSpPr txBox="1"/>
          <p:nvPr/>
        </p:nvSpPr>
        <p:spPr>
          <a:xfrm>
            <a:off x="492919" y="6372383"/>
            <a:ext cx="2743199"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IT" sz="1800" b="0" i="0" u="none" strike="noStrike" cap="none">
                <a:solidFill>
                  <a:schemeClr val="dk1"/>
                </a:solidFill>
                <a:latin typeface="Avenir"/>
                <a:ea typeface="Avenir"/>
                <a:cs typeface="Avenir"/>
                <a:sym typeface="Avenir"/>
              </a:rPr>
              <a:t>    </a:t>
            </a:r>
            <a:r>
              <a:rPr lang="it-IT" sz="1800" b="1" i="0" u="none" strike="noStrike" cap="none">
                <a:solidFill>
                  <a:schemeClr val="dk1"/>
                </a:solidFill>
                <a:latin typeface="Avenir"/>
                <a:ea typeface="Avenir"/>
                <a:cs typeface="Avenir"/>
                <a:sym typeface="Avenir"/>
              </a:rPr>
              <a:t>    TYPE PLANT</a:t>
            </a:r>
            <a:endParaRPr sz="1800" b="0" i="0" u="none" strike="noStrike" cap="none">
              <a:solidFill>
                <a:schemeClr val="dk1"/>
              </a:solidFill>
              <a:latin typeface="Avenir"/>
              <a:ea typeface="Avenir"/>
              <a:cs typeface="Avenir"/>
              <a:sym typeface="Avenir"/>
            </a:endParaRPr>
          </a:p>
        </p:txBody>
      </p:sp>
      <p:sp>
        <p:nvSpPr>
          <p:cNvPr id="240" name="Google Shape;240;p24"/>
          <p:cNvSpPr txBox="1"/>
          <p:nvPr/>
        </p:nvSpPr>
        <p:spPr>
          <a:xfrm>
            <a:off x="3924617" y="6382860"/>
            <a:ext cx="2850300" cy="3231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it-IT" sz="1500" b="1" i="0" u="none" strike="noStrike" cap="none">
                <a:solidFill>
                  <a:schemeClr val="dk1"/>
                </a:solidFill>
                <a:latin typeface="Avenir"/>
                <a:ea typeface="Avenir"/>
                <a:cs typeface="Avenir"/>
                <a:sym typeface="Avenir"/>
              </a:rPr>
              <a:t>FACADE OF THE ENTRANCE</a:t>
            </a:r>
            <a:endParaRPr sz="1800" b="0" i="0" u="none" strike="noStrike" cap="none">
              <a:solidFill>
                <a:schemeClr val="dk1"/>
              </a:solidFill>
              <a:latin typeface="Avenir"/>
              <a:ea typeface="Avenir"/>
              <a:cs typeface="Avenir"/>
              <a:sym typeface="Avenir"/>
            </a:endParaRPr>
          </a:p>
        </p:txBody>
      </p:sp>
      <p:sp>
        <p:nvSpPr>
          <p:cNvPr id="241" name="Google Shape;241;p24"/>
          <p:cNvSpPr txBox="1"/>
          <p:nvPr/>
        </p:nvSpPr>
        <p:spPr>
          <a:xfrm>
            <a:off x="8004334" y="6389528"/>
            <a:ext cx="2743199"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IT" sz="1800" b="1" i="0" u="none" strike="noStrike" cap="none">
                <a:solidFill>
                  <a:schemeClr val="dk1"/>
                </a:solidFill>
                <a:latin typeface="Avenir"/>
                <a:ea typeface="Avenir"/>
                <a:cs typeface="Avenir"/>
                <a:sym typeface="Avenir"/>
              </a:rPr>
              <a:t>          OVERVIEW</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5"/>
        <p:cNvGrpSpPr/>
        <p:nvPr/>
      </p:nvGrpSpPr>
      <p:grpSpPr>
        <a:xfrm>
          <a:off x="0" y="0"/>
          <a:ext cx="0" cy="0"/>
          <a:chOff x="0" y="0"/>
          <a:chExt cx="0" cy="0"/>
        </a:xfrm>
      </p:grpSpPr>
      <p:sp>
        <p:nvSpPr>
          <p:cNvPr id="246" name="Google Shape;246;p25"/>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sp>
        <p:nvSpPr>
          <p:cNvPr id="247" name="Google Shape;247;p25"/>
          <p:cNvSpPr/>
          <p:nvPr/>
        </p:nvSpPr>
        <p:spPr>
          <a:xfrm>
            <a:off x="3048" y="0"/>
            <a:ext cx="12188952" cy="6858000"/>
          </a:xfrm>
          <a:prstGeom prst="rect">
            <a:avLst/>
          </a:prstGeom>
          <a:solidFill>
            <a:schemeClr val="lt2">
              <a:alpha val="6941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595959"/>
              </a:solidFill>
              <a:latin typeface="Avenir"/>
              <a:ea typeface="Avenir"/>
              <a:cs typeface="Avenir"/>
              <a:sym typeface="Avenir"/>
            </a:endParaRPr>
          </a:p>
        </p:txBody>
      </p:sp>
      <p:pic>
        <p:nvPicPr>
          <p:cNvPr id="248" name="Google Shape;248;p25"/>
          <p:cNvPicPr preferRelativeResize="0"/>
          <p:nvPr/>
        </p:nvPicPr>
        <p:blipFill rotWithShape="1">
          <a:blip r:embed="rId3">
            <a:alphaModFix/>
          </a:blip>
          <a:srcRect l="53000" t="54841"/>
          <a:stretch/>
        </p:blipFill>
        <p:spPr>
          <a:xfrm>
            <a:off x="0" y="0"/>
            <a:ext cx="872377" cy="838200"/>
          </a:xfrm>
          <a:prstGeom prst="rect">
            <a:avLst/>
          </a:prstGeom>
          <a:noFill/>
          <a:ln>
            <a:noFill/>
          </a:ln>
        </p:spPr>
      </p:pic>
      <p:sp>
        <p:nvSpPr>
          <p:cNvPr id="249" name="Google Shape;249;p25"/>
          <p:cNvSpPr txBox="1">
            <a:spLocks noGrp="1"/>
          </p:cNvSpPr>
          <p:nvPr>
            <p:ph type="body" idx="1"/>
          </p:nvPr>
        </p:nvSpPr>
        <p:spPr>
          <a:xfrm>
            <a:off x="2710473" y="833658"/>
            <a:ext cx="7431453" cy="1573786"/>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1800"/>
              <a:buNone/>
            </a:pPr>
            <a:r>
              <a:rPr lang="it-IT" sz="1800">
                <a:solidFill>
                  <a:schemeClr val="dk2"/>
                </a:solidFill>
              </a:rPr>
              <a:t>Turning Torso is based on a sculpture by Calatrava, called Twisting Torso, which is a white marble piece based on the form of a twisting human being. It is the first "twisting" tower.</a:t>
            </a:r>
            <a:endParaRPr/>
          </a:p>
          <a:p>
            <a:pPr marL="0" lvl="0" indent="0" algn="l" rtl="0">
              <a:lnSpc>
                <a:spcPct val="100000"/>
              </a:lnSpc>
              <a:spcBef>
                <a:spcPts val="1000"/>
              </a:spcBef>
              <a:spcAft>
                <a:spcPts val="0"/>
              </a:spcAft>
              <a:buSzPts val="1800"/>
              <a:buNone/>
            </a:pPr>
            <a:endParaRPr sz="1800">
              <a:solidFill>
                <a:schemeClr val="dk2"/>
              </a:solidFill>
            </a:endParaRPr>
          </a:p>
        </p:txBody>
      </p:sp>
      <p:pic>
        <p:nvPicPr>
          <p:cNvPr id="250" name="Google Shape;250;p25"/>
          <p:cNvPicPr preferRelativeResize="0"/>
          <p:nvPr/>
        </p:nvPicPr>
        <p:blipFill rotWithShape="1">
          <a:blip r:embed="rId4">
            <a:alphaModFix/>
          </a:blip>
          <a:srcRect/>
          <a:stretch/>
        </p:blipFill>
        <p:spPr>
          <a:xfrm>
            <a:off x="1256874" y="2385716"/>
            <a:ext cx="9678252" cy="3919694"/>
          </a:xfrm>
          <a:prstGeom prst="rect">
            <a:avLst/>
          </a:prstGeom>
          <a:noFill/>
          <a:ln>
            <a:noFill/>
          </a:ln>
        </p:spPr>
      </p:pic>
      <p:pic>
        <p:nvPicPr>
          <p:cNvPr id="251" name="Google Shape;251;p25"/>
          <p:cNvPicPr preferRelativeResize="0"/>
          <p:nvPr/>
        </p:nvPicPr>
        <p:blipFill rotWithShape="1">
          <a:blip r:embed="rId5">
            <a:alphaModFix/>
          </a:blip>
          <a:srcRect r="73964"/>
          <a:stretch/>
        </p:blipFill>
        <p:spPr>
          <a:xfrm>
            <a:off x="11527047" y="3144779"/>
            <a:ext cx="661905" cy="25483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26"/>
          <p:cNvSpPr txBox="1">
            <a:spLocks noGrp="1"/>
          </p:cNvSpPr>
          <p:nvPr>
            <p:ph type="title"/>
          </p:nvPr>
        </p:nvSpPr>
        <p:spPr>
          <a:xfrm>
            <a:off x="11095525" y="1454808"/>
            <a:ext cx="80700" cy="236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45454"/>
              <a:buNone/>
            </a:pPr>
            <a:r>
              <a:rPr lang="it-IT"/>
              <a:t>.</a:t>
            </a:r>
            <a:endParaRPr/>
          </a:p>
        </p:txBody>
      </p:sp>
      <p:sp>
        <p:nvSpPr>
          <p:cNvPr id="257" name="Google Shape;257;p26"/>
          <p:cNvSpPr txBox="1">
            <a:spLocks noGrp="1"/>
          </p:cNvSpPr>
          <p:nvPr>
            <p:ph type="body" idx="1"/>
          </p:nvPr>
        </p:nvSpPr>
        <p:spPr>
          <a:xfrm>
            <a:off x="636775" y="649375"/>
            <a:ext cx="10896900" cy="5661600"/>
          </a:xfrm>
          <a:prstGeom prst="rect">
            <a:avLst/>
          </a:prstGeom>
          <a:solidFill>
            <a:srgbClr val="F2F2F2"/>
          </a:solidFill>
          <a:ln>
            <a:noFill/>
          </a:ln>
        </p:spPr>
        <p:txBody>
          <a:bodyPr spcFirstLastPara="1" wrap="square" lIns="91425" tIns="45700" rIns="91425" bIns="45700" anchor="t" anchorCtr="0">
            <a:normAutofit/>
          </a:bodyPr>
          <a:lstStyle/>
          <a:p>
            <a:pPr marL="0" lvl="0" indent="0" algn="l" rtl="0">
              <a:lnSpc>
                <a:spcPct val="110000"/>
              </a:lnSpc>
              <a:spcBef>
                <a:spcPts val="1000"/>
              </a:spcBef>
              <a:spcAft>
                <a:spcPts val="0"/>
              </a:spcAft>
              <a:buSzPts val="1800"/>
              <a:buNone/>
            </a:pPr>
            <a:r>
              <a:rPr lang="it-IT">
                <a:solidFill>
                  <a:srgbClr val="F2F2F2"/>
                </a:solidFill>
              </a:rPr>
              <a:t>.</a:t>
            </a:r>
            <a:endParaRPr>
              <a:solidFill>
                <a:srgbClr val="F2F2F2"/>
              </a:solidFill>
            </a:endParaRPr>
          </a:p>
        </p:txBody>
      </p:sp>
      <p:sp>
        <p:nvSpPr>
          <p:cNvPr id="258" name="Google Shape;258;p26"/>
          <p:cNvSpPr txBox="1"/>
          <p:nvPr/>
        </p:nvSpPr>
        <p:spPr>
          <a:xfrm>
            <a:off x="1394850" y="1277125"/>
            <a:ext cx="4086300" cy="800400"/>
          </a:xfrm>
          <a:prstGeom prst="rect">
            <a:avLst/>
          </a:prstGeom>
          <a:solidFill>
            <a:srgbClr val="F2F2F2"/>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it-IT" sz="4000" b="0" i="0" u="none" strike="noStrike" cap="none">
                <a:solidFill>
                  <a:srgbClr val="000000"/>
                </a:solidFill>
                <a:latin typeface="Avenir"/>
                <a:ea typeface="Avenir"/>
                <a:cs typeface="Avenir"/>
                <a:sym typeface="Avenir"/>
              </a:rPr>
              <a:t>JEAN NOUVEL</a:t>
            </a:r>
            <a:endParaRPr sz="4000" b="0" i="0" u="none" strike="noStrike" cap="none">
              <a:solidFill>
                <a:srgbClr val="000000"/>
              </a:solidFill>
              <a:latin typeface="Avenir"/>
              <a:ea typeface="Avenir"/>
              <a:cs typeface="Avenir"/>
              <a:sym typeface="Avenir"/>
            </a:endParaRPr>
          </a:p>
        </p:txBody>
      </p:sp>
      <p:pic>
        <p:nvPicPr>
          <p:cNvPr id="259" name="Google Shape;259;p26"/>
          <p:cNvPicPr preferRelativeResize="0"/>
          <p:nvPr/>
        </p:nvPicPr>
        <p:blipFill rotWithShape="1">
          <a:blip r:embed="rId3">
            <a:alphaModFix/>
          </a:blip>
          <a:srcRect/>
          <a:stretch/>
        </p:blipFill>
        <p:spPr>
          <a:xfrm>
            <a:off x="6750900" y="1277125"/>
            <a:ext cx="4344624" cy="4465399"/>
          </a:xfrm>
          <a:prstGeom prst="rect">
            <a:avLst/>
          </a:prstGeom>
          <a:noFill/>
          <a:ln>
            <a:noFill/>
          </a:ln>
        </p:spPr>
      </p:pic>
      <p:sp>
        <p:nvSpPr>
          <p:cNvPr id="260" name="Google Shape;260;p26"/>
          <p:cNvSpPr txBox="1"/>
          <p:nvPr/>
        </p:nvSpPr>
        <p:spPr>
          <a:xfrm>
            <a:off x="1205325" y="2580025"/>
            <a:ext cx="5330100" cy="1108200"/>
          </a:xfrm>
          <a:prstGeom prst="rect">
            <a:avLst/>
          </a:prstGeom>
          <a:solidFill>
            <a:srgbClr val="F2F2F2"/>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b="0" i="0" u="none" strike="noStrike" cap="none" dirty="0">
                <a:solidFill>
                  <a:srgbClr val="F94712"/>
                </a:solidFill>
                <a:latin typeface="Avenir"/>
                <a:ea typeface="Avenir"/>
                <a:cs typeface="Avenir"/>
                <a:sym typeface="Avenir"/>
              </a:rPr>
              <a:t>MYSTERY OF MODERN </a:t>
            </a:r>
            <a:r>
              <a:rPr lang="it-IT" sz="3000" b="0" i="0" u="none" strike="noStrike" cap="none" dirty="0" smtClean="0">
                <a:solidFill>
                  <a:srgbClr val="F94712"/>
                </a:solidFill>
                <a:latin typeface="Avenir"/>
                <a:ea typeface="Avenir"/>
                <a:cs typeface="Avenir"/>
                <a:sym typeface="Avenir"/>
              </a:rPr>
              <a:t>ARCHITECTURE</a:t>
            </a:r>
            <a:endParaRPr sz="3000" b="0" i="0" u="none" strike="noStrike" cap="none" dirty="0">
              <a:solidFill>
                <a:srgbClr val="F94712"/>
              </a:solidFill>
              <a:latin typeface="Avenir"/>
              <a:ea typeface="Avenir"/>
              <a:cs typeface="Avenir"/>
              <a:sym typeface="Avenir"/>
            </a:endParaRPr>
          </a:p>
        </p:txBody>
      </p:sp>
      <p:sp>
        <p:nvSpPr>
          <p:cNvPr id="261" name="Google Shape;261;p26"/>
          <p:cNvSpPr txBox="1"/>
          <p:nvPr/>
        </p:nvSpPr>
        <p:spPr>
          <a:xfrm>
            <a:off x="1169800" y="4581775"/>
            <a:ext cx="5093100" cy="492412"/>
          </a:xfrm>
          <a:prstGeom prst="rect">
            <a:avLst/>
          </a:prstGeom>
          <a:solidFill>
            <a:srgbClr val="F2F2F2"/>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it-IT" sz="2000" b="0" i="0" u="none" strike="noStrike" cap="none" dirty="0" err="1">
                <a:solidFill>
                  <a:srgbClr val="000000"/>
                </a:solidFill>
                <a:latin typeface="Avenir"/>
                <a:ea typeface="Avenir"/>
                <a:cs typeface="Avenir"/>
                <a:sym typeface="Avenir"/>
              </a:rPr>
              <a:t>Fumel</a:t>
            </a:r>
            <a:r>
              <a:rPr lang="it-IT" sz="2000" b="0" i="0" u="none" strike="noStrike" cap="none" dirty="0">
                <a:solidFill>
                  <a:srgbClr val="000000"/>
                </a:solidFill>
                <a:latin typeface="Avenir"/>
                <a:ea typeface="Avenir"/>
                <a:cs typeface="Avenir"/>
                <a:sym typeface="Avenir"/>
              </a:rPr>
              <a:t> </a:t>
            </a:r>
            <a:r>
              <a:rPr lang="it-IT" sz="2000" b="0" i="0" u="none" strike="noStrike" cap="none" dirty="0" smtClean="0">
                <a:solidFill>
                  <a:srgbClr val="000000"/>
                </a:solidFill>
                <a:latin typeface="Avenir"/>
                <a:ea typeface="Avenir"/>
                <a:cs typeface="Avenir"/>
                <a:sym typeface="Avenir"/>
              </a:rPr>
              <a:t>(FRA) </a:t>
            </a:r>
            <a:r>
              <a:rPr lang="it-IT" sz="2000" b="0" i="0" u="none" strike="noStrike" cap="none" dirty="0">
                <a:solidFill>
                  <a:srgbClr val="000000"/>
                </a:solidFill>
                <a:latin typeface="Avenir"/>
                <a:ea typeface="Avenir"/>
                <a:cs typeface="Avenir"/>
                <a:sym typeface="Avenir"/>
              </a:rPr>
              <a:t>1945 </a:t>
            </a:r>
            <a:r>
              <a:rPr lang="it-IT" sz="2000" b="0" i="0" u="none" strike="noStrike" cap="none" dirty="0" smtClean="0">
                <a:solidFill>
                  <a:srgbClr val="000000"/>
                </a:solidFill>
                <a:latin typeface="Avenir"/>
                <a:ea typeface="Avenir"/>
                <a:cs typeface="Avenir"/>
                <a:sym typeface="Avenir"/>
              </a:rPr>
              <a:t>-</a:t>
            </a:r>
            <a:endParaRPr sz="2000" b="0" i="0" u="none" strike="noStrike" cap="none" dirty="0">
              <a:solidFill>
                <a:srgbClr val="000000"/>
              </a:solidFill>
              <a:latin typeface="Avenir"/>
              <a:ea typeface="Avenir"/>
              <a:cs typeface="Avenir"/>
              <a:sym typeface="Aveni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27"/>
          <p:cNvSpPr txBox="1">
            <a:spLocks noGrp="1"/>
          </p:cNvSpPr>
          <p:nvPr>
            <p:ph type="title"/>
          </p:nvPr>
        </p:nvSpPr>
        <p:spPr>
          <a:xfrm>
            <a:off x="0" y="-32526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800"/>
              <a:buNone/>
            </a:pPr>
            <a:r>
              <a:rPr lang="it-IT" sz="4200" dirty="0"/>
              <a:t>  </a:t>
            </a:r>
            <a:r>
              <a:rPr lang="it-IT" sz="4200" dirty="0" smtClean="0"/>
              <a:t>          ARAB </a:t>
            </a:r>
            <a:r>
              <a:rPr lang="it-IT" sz="4200" dirty="0"/>
              <a:t>WORLD INSTITUTE</a:t>
            </a:r>
            <a:endParaRPr sz="4200" dirty="0"/>
          </a:p>
        </p:txBody>
      </p:sp>
      <p:sp>
        <p:nvSpPr>
          <p:cNvPr id="267" name="Google Shape;267;p27"/>
          <p:cNvSpPr txBox="1">
            <a:spLocks noGrp="1"/>
          </p:cNvSpPr>
          <p:nvPr>
            <p:ph type="body" idx="1"/>
          </p:nvPr>
        </p:nvSpPr>
        <p:spPr>
          <a:xfrm>
            <a:off x="230400" y="607675"/>
            <a:ext cx="10515600" cy="4195800"/>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1000"/>
              </a:spcBef>
              <a:spcAft>
                <a:spcPts val="0"/>
              </a:spcAft>
              <a:buSzPts val="1800"/>
              <a:buNone/>
            </a:pPr>
            <a:r>
              <a:rPr lang="it-IT" sz="1600"/>
              <a:t>The building's atrium is in the center of the ground floor to the south, bordered by four reinforced concrete pillars and a polished steel floor, like the restaurant located below. Start six stairs and elevators, which form an open space that goes up all the houses are located. The AWI is divided into eleven floors above ground and three underground. The northern part has a total of nine. They are generally short to medium in height, except double. Its spaces alternate with terraces and floors, such as the library and the northern part of the fourth floor where there is also a small balcony overhang. In some areas of the museum, to the north, the roof is reassembled. From the fourth floor of the building the two bodies are connected by a band on the east side, as well as two bridges placed at different heights. It is on this floor where, on the east side, the cavity that divides the two sides is close to a square courtyard in which there are boxes. In the basement there is a large auditorium, a hypostyle hall and temporary exhibitions. These units extend below the square south of the topmost part of the IMA.</a:t>
            </a:r>
            <a:endParaRPr sz="1600"/>
          </a:p>
        </p:txBody>
      </p:sp>
      <p:pic>
        <p:nvPicPr>
          <p:cNvPr id="268" name="Google Shape;268;p27"/>
          <p:cNvPicPr preferRelativeResize="0"/>
          <p:nvPr/>
        </p:nvPicPr>
        <p:blipFill rotWithShape="1">
          <a:blip r:embed="rId3">
            <a:alphaModFix/>
          </a:blip>
          <a:srcRect/>
          <a:stretch/>
        </p:blipFill>
        <p:spPr>
          <a:xfrm>
            <a:off x="367363" y="3641200"/>
            <a:ext cx="4041626" cy="1325700"/>
          </a:xfrm>
          <a:prstGeom prst="rect">
            <a:avLst/>
          </a:prstGeom>
          <a:noFill/>
          <a:ln>
            <a:noFill/>
          </a:ln>
        </p:spPr>
      </p:pic>
      <p:sp>
        <p:nvSpPr>
          <p:cNvPr id="269" name="Google Shape;269;p27"/>
          <p:cNvSpPr txBox="1"/>
          <p:nvPr/>
        </p:nvSpPr>
        <p:spPr>
          <a:xfrm>
            <a:off x="367375" y="5280400"/>
            <a:ext cx="3930600" cy="461700"/>
          </a:xfrm>
          <a:prstGeom prst="rect">
            <a:avLst/>
          </a:prstGeom>
          <a:solidFill>
            <a:srgbClr val="FFFFFF"/>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IT" sz="1400" b="0" i="0" u="none" strike="noStrike" cap="none">
                <a:solidFill>
                  <a:srgbClr val="000000"/>
                </a:solidFill>
                <a:latin typeface="Avenir"/>
                <a:ea typeface="Avenir"/>
                <a:cs typeface="Avenir"/>
                <a:sym typeface="Avenir"/>
              </a:rPr>
              <a:t>                     </a:t>
            </a:r>
            <a:r>
              <a:rPr lang="it-IT" sz="1800" b="0" i="0" u="none" strike="noStrike" cap="none">
                <a:solidFill>
                  <a:srgbClr val="000000"/>
                </a:solidFill>
                <a:latin typeface="Avenir"/>
                <a:ea typeface="Avenir"/>
                <a:cs typeface="Avenir"/>
                <a:sym typeface="Avenir"/>
              </a:rPr>
              <a:t>  TYPE PLANT</a:t>
            </a:r>
            <a:endParaRPr sz="1800" b="0" i="0" u="none" strike="noStrike" cap="none">
              <a:solidFill>
                <a:srgbClr val="000000"/>
              </a:solidFill>
              <a:latin typeface="Avenir"/>
              <a:ea typeface="Avenir"/>
              <a:cs typeface="Avenir"/>
              <a:sym typeface="Avenir"/>
            </a:endParaRPr>
          </a:p>
        </p:txBody>
      </p:sp>
      <p:pic>
        <p:nvPicPr>
          <p:cNvPr id="270" name="Google Shape;270;p27"/>
          <p:cNvPicPr preferRelativeResize="0"/>
          <p:nvPr/>
        </p:nvPicPr>
        <p:blipFill rotWithShape="1">
          <a:blip r:embed="rId4">
            <a:alphaModFix/>
          </a:blip>
          <a:srcRect/>
          <a:stretch/>
        </p:blipFill>
        <p:spPr>
          <a:xfrm>
            <a:off x="5170875" y="3641200"/>
            <a:ext cx="2231975" cy="2357525"/>
          </a:xfrm>
          <a:prstGeom prst="rect">
            <a:avLst/>
          </a:prstGeom>
          <a:noFill/>
          <a:ln>
            <a:noFill/>
          </a:ln>
        </p:spPr>
      </p:pic>
      <p:sp>
        <p:nvSpPr>
          <p:cNvPr id="271" name="Google Shape;271;p27"/>
          <p:cNvSpPr txBox="1"/>
          <p:nvPr/>
        </p:nvSpPr>
        <p:spPr>
          <a:xfrm>
            <a:off x="-376775" y="685800"/>
            <a:ext cx="7806600" cy="910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venir"/>
              <a:ea typeface="Avenir"/>
              <a:cs typeface="Avenir"/>
              <a:sym typeface="Avenir"/>
            </a:endParaRPr>
          </a:p>
        </p:txBody>
      </p:sp>
      <p:sp>
        <p:nvSpPr>
          <p:cNvPr id="272" name="Google Shape;272;p27"/>
          <p:cNvSpPr txBox="1"/>
          <p:nvPr/>
        </p:nvSpPr>
        <p:spPr>
          <a:xfrm>
            <a:off x="4922575" y="6124025"/>
            <a:ext cx="2615700" cy="646500"/>
          </a:xfrm>
          <a:prstGeom prst="rect">
            <a:avLst/>
          </a:prstGeom>
          <a:solidFill>
            <a:srgbClr val="FFFFFF"/>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500"/>
              <a:buFont typeface="Arial"/>
              <a:buNone/>
            </a:pPr>
            <a:r>
              <a:rPr lang="it-IT" sz="1500" b="1" i="0" u="none" strike="noStrike" cap="none" dirty="0" smtClean="0">
                <a:solidFill>
                  <a:schemeClr val="dk1"/>
                </a:solidFill>
                <a:latin typeface="Avenir"/>
                <a:ea typeface="Avenir"/>
                <a:cs typeface="Avenir"/>
                <a:sym typeface="Avenir"/>
              </a:rPr>
              <a:t>FA</a:t>
            </a:r>
            <a:r>
              <a:rPr lang="it-IT" sz="1500" b="1" i="0" u="none" strike="noStrike" cap="none" dirty="0" smtClean="0">
                <a:solidFill>
                  <a:schemeClr val="dk1"/>
                </a:solidFill>
                <a:latin typeface="Verdana"/>
                <a:ea typeface="Verdana"/>
                <a:cs typeface="Avenir"/>
                <a:sym typeface="Avenir"/>
              </a:rPr>
              <a:t>Ç</a:t>
            </a:r>
            <a:r>
              <a:rPr lang="it-IT" sz="1500" b="1" i="0" u="none" strike="noStrike" cap="none" dirty="0" smtClean="0">
                <a:solidFill>
                  <a:schemeClr val="dk1"/>
                </a:solidFill>
                <a:latin typeface="Avenir"/>
                <a:ea typeface="Avenir"/>
                <a:cs typeface="Avenir"/>
                <a:sym typeface="Avenir"/>
              </a:rPr>
              <a:t>ADE </a:t>
            </a:r>
            <a:r>
              <a:rPr lang="it-IT" sz="1500" b="1" i="0" u="none" strike="noStrike" cap="none" dirty="0">
                <a:solidFill>
                  <a:schemeClr val="dk1"/>
                </a:solidFill>
                <a:latin typeface="Avenir"/>
                <a:ea typeface="Avenir"/>
                <a:cs typeface="Avenir"/>
                <a:sym typeface="Avenir"/>
              </a:rPr>
              <a:t>OF THE ENTRANCE</a:t>
            </a:r>
            <a:endParaRPr sz="1400" b="0" i="0" u="none" strike="noStrike" cap="none" dirty="0">
              <a:solidFill>
                <a:srgbClr val="000000"/>
              </a:solidFill>
              <a:latin typeface="Arial"/>
              <a:ea typeface="Arial"/>
              <a:cs typeface="Arial"/>
              <a:sym typeface="Arial"/>
            </a:endParaRPr>
          </a:p>
        </p:txBody>
      </p:sp>
      <p:pic>
        <p:nvPicPr>
          <p:cNvPr id="273" name="Google Shape;273;p27"/>
          <p:cNvPicPr preferRelativeResize="0"/>
          <p:nvPr/>
        </p:nvPicPr>
        <p:blipFill rotWithShape="1">
          <a:blip r:embed="rId5">
            <a:alphaModFix/>
          </a:blip>
          <a:srcRect/>
          <a:stretch/>
        </p:blipFill>
        <p:spPr>
          <a:xfrm>
            <a:off x="7820275" y="3641200"/>
            <a:ext cx="4041625" cy="2249100"/>
          </a:xfrm>
          <a:prstGeom prst="rect">
            <a:avLst/>
          </a:prstGeom>
          <a:noFill/>
          <a:ln>
            <a:noFill/>
          </a:ln>
        </p:spPr>
      </p:pic>
      <p:sp>
        <p:nvSpPr>
          <p:cNvPr id="274" name="Google Shape;274;p27"/>
          <p:cNvSpPr txBox="1"/>
          <p:nvPr/>
        </p:nvSpPr>
        <p:spPr>
          <a:xfrm>
            <a:off x="7875788" y="6056250"/>
            <a:ext cx="3930600" cy="461700"/>
          </a:xfrm>
          <a:prstGeom prst="rect">
            <a:avLst/>
          </a:prstGeom>
          <a:solidFill>
            <a:srgbClr val="FFFFFF"/>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IT" sz="1400" b="0" i="0" u="none" strike="noStrike" cap="none">
                <a:solidFill>
                  <a:srgbClr val="000000"/>
                </a:solidFill>
                <a:latin typeface="Avenir"/>
                <a:ea typeface="Avenir"/>
                <a:cs typeface="Avenir"/>
                <a:sym typeface="Avenir"/>
              </a:rPr>
              <a:t>                          </a:t>
            </a:r>
            <a:r>
              <a:rPr lang="it-IT" sz="1800" b="1" i="0" u="none" strike="noStrike" cap="none">
                <a:solidFill>
                  <a:srgbClr val="000000"/>
                </a:solidFill>
                <a:latin typeface="Avenir"/>
                <a:ea typeface="Avenir"/>
                <a:cs typeface="Avenir"/>
                <a:sym typeface="Avenir"/>
              </a:rPr>
              <a:t>    DETAIL</a:t>
            </a:r>
            <a:endParaRPr sz="1800" b="1" i="0" u="none" strike="noStrike" cap="none">
              <a:solidFill>
                <a:srgbClr val="000000"/>
              </a:solidFill>
              <a:latin typeface="Avenir"/>
              <a:ea typeface="Avenir"/>
              <a:cs typeface="Avenir"/>
              <a:sym typeface="Aveni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28"/>
          <p:cNvSpPr txBox="1">
            <a:spLocks noGrp="1"/>
          </p:cNvSpPr>
          <p:nvPr>
            <p:ph type="body" idx="1"/>
          </p:nvPr>
        </p:nvSpPr>
        <p:spPr>
          <a:xfrm>
            <a:off x="7330225" y="2559350"/>
            <a:ext cx="10515600" cy="41958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10000"/>
              </a:lnSpc>
              <a:spcBef>
                <a:spcPts val="1000"/>
              </a:spcBef>
              <a:spcAft>
                <a:spcPts val="0"/>
              </a:spcAft>
              <a:buSzPts val="1800"/>
              <a:buNone/>
            </a:pPr>
            <a:endParaRPr b="1">
              <a:solidFill>
                <a:srgbClr val="FFFFFF"/>
              </a:solidFill>
            </a:endParaRPr>
          </a:p>
          <a:p>
            <a:pPr marL="0" lvl="0" indent="0" algn="l" rtl="0">
              <a:lnSpc>
                <a:spcPct val="110000"/>
              </a:lnSpc>
              <a:spcBef>
                <a:spcPts val="1000"/>
              </a:spcBef>
              <a:spcAft>
                <a:spcPts val="0"/>
              </a:spcAft>
              <a:buSzPts val="1800"/>
              <a:buNone/>
            </a:pPr>
            <a:r>
              <a:rPr lang="it-IT" b="1"/>
              <a:t>BATTIMELLI VALERIA</a:t>
            </a:r>
            <a:endParaRPr b="1"/>
          </a:p>
          <a:p>
            <a:pPr marL="0" lvl="0" indent="0" algn="l" rtl="0">
              <a:lnSpc>
                <a:spcPct val="110000"/>
              </a:lnSpc>
              <a:spcBef>
                <a:spcPts val="1000"/>
              </a:spcBef>
              <a:spcAft>
                <a:spcPts val="0"/>
              </a:spcAft>
              <a:buSzPts val="1800"/>
              <a:buNone/>
            </a:pPr>
            <a:r>
              <a:rPr lang="it-IT" b="1"/>
              <a:t>BIOCCHI ALESSANDRA</a:t>
            </a:r>
            <a:endParaRPr b="1"/>
          </a:p>
          <a:p>
            <a:pPr marL="0" lvl="0" indent="0" algn="l" rtl="0">
              <a:lnSpc>
                <a:spcPct val="110000"/>
              </a:lnSpc>
              <a:spcBef>
                <a:spcPts val="1000"/>
              </a:spcBef>
              <a:spcAft>
                <a:spcPts val="0"/>
              </a:spcAft>
              <a:buSzPts val="1800"/>
              <a:buNone/>
            </a:pPr>
            <a:r>
              <a:rPr lang="it-IT" b="1"/>
              <a:t>CAPUOZZO ALESSIA</a:t>
            </a:r>
            <a:endParaRPr b="1"/>
          </a:p>
          <a:p>
            <a:pPr marL="0" lvl="0" indent="0" algn="l" rtl="0">
              <a:lnSpc>
                <a:spcPct val="110000"/>
              </a:lnSpc>
              <a:spcBef>
                <a:spcPts val="1000"/>
              </a:spcBef>
              <a:spcAft>
                <a:spcPts val="0"/>
              </a:spcAft>
              <a:buSzPts val="1800"/>
              <a:buNone/>
            </a:pPr>
            <a:r>
              <a:rPr lang="it-IT" b="1"/>
              <a:t>MELLINO ALESSIA</a:t>
            </a:r>
            <a:endParaRPr b="1"/>
          </a:p>
          <a:p>
            <a:pPr marL="0" lvl="0" indent="0" algn="l" rtl="0">
              <a:lnSpc>
                <a:spcPct val="110000"/>
              </a:lnSpc>
              <a:spcBef>
                <a:spcPts val="1000"/>
              </a:spcBef>
              <a:spcAft>
                <a:spcPts val="0"/>
              </a:spcAft>
              <a:buSzPts val="1800"/>
              <a:buNone/>
            </a:pPr>
            <a:r>
              <a:rPr lang="it-IT" b="1"/>
              <a:t>NEVANO CHIARA</a:t>
            </a:r>
            <a:endParaRPr b="1"/>
          </a:p>
          <a:p>
            <a:pPr marL="0" lvl="0" indent="0" algn="l" rtl="0">
              <a:lnSpc>
                <a:spcPct val="110000"/>
              </a:lnSpc>
              <a:spcBef>
                <a:spcPts val="1000"/>
              </a:spcBef>
              <a:spcAft>
                <a:spcPts val="0"/>
              </a:spcAft>
              <a:buSzPts val="1800"/>
              <a:buNone/>
            </a:pPr>
            <a:r>
              <a:rPr lang="it-IT" b="1"/>
              <a:t>NOCERINO DANIELA</a:t>
            </a:r>
            <a:endParaRPr b="1"/>
          </a:p>
        </p:txBody>
      </p:sp>
      <p:sp>
        <p:nvSpPr>
          <p:cNvPr id="280" name="Google Shape;280;p28"/>
          <p:cNvSpPr txBox="1"/>
          <p:nvPr/>
        </p:nvSpPr>
        <p:spPr>
          <a:xfrm>
            <a:off x="517750" y="577375"/>
            <a:ext cx="5001300" cy="2808944"/>
          </a:xfrm>
          <a:prstGeom prst="rect">
            <a:avLst/>
          </a:prstGeom>
          <a:noFill/>
          <a:ln>
            <a:noFill/>
          </a:ln>
        </p:spPr>
        <p:txBody>
          <a:bodyPr spcFirstLastPara="1" wrap="square" lIns="91425" tIns="91425" rIns="91425" bIns="91425" anchor="t" anchorCtr="0">
            <a:spAutoFit/>
          </a:bodyPr>
          <a:lstStyle/>
          <a:p>
            <a:pPr marL="0" marR="0" lvl="0" indent="0" algn="l" rtl="0">
              <a:lnSpc>
                <a:spcPct val="110000"/>
              </a:lnSpc>
              <a:spcBef>
                <a:spcPts val="1000"/>
              </a:spcBef>
              <a:spcAft>
                <a:spcPts val="0"/>
              </a:spcAft>
              <a:buClr>
                <a:schemeClr val="dk1"/>
              </a:buClr>
              <a:buSzPts val="1100"/>
              <a:buFont typeface="Arial"/>
              <a:buNone/>
            </a:pPr>
            <a:r>
              <a:rPr lang="it-IT" sz="2800" b="0" i="0" u="none" strike="noStrike" cap="none" dirty="0" smtClean="0">
                <a:solidFill>
                  <a:schemeClr val="lt1"/>
                </a:solidFill>
                <a:latin typeface="Avenir"/>
                <a:ea typeface="Avenir"/>
                <a:cs typeface="Avenir"/>
                <a:sym typeface="Avenir"/>
              </a:rPr>
              <a:t>LICEO G.GALILEI NAPOLI    </a:t>
            </a:r>
          </a:p>
          <a:p>
            <a:pPr marL="0" marR="0" lvl="0" indent="0" algn="l" rtl="0">
              <a:lnSpc>
                <a:spcPct val="110000"/>
              </a:lnSpc>
              <a:spcBef>
                <a:spcPts val="1000"/>
              </a:spcBef>
              <a:spcAft>
                <a:spcPts val="0"/>
              </a:spcAft>
              <a:buClr>
                <a:schemeClr val="dk1"/>
              </a:buClr>
              <a:buSzPts val="1100"/>
              <a:buFont typeface="Arial"/>
              <a:buNone/>
            </a:pPr>
            <a:r>
              <a:rPr lang="it-IT" sz="2800" dirty="0">
                <a:solidFill>
                  <a:schemeClr val="lt1"/>
                </a:solidFill>
                <a:latin typeface="Avenir"/>
                <a:ea typeface="Avenir"/>
                <a:cs typeface="Avenir"/>
                <a:sym typeface="Avenir"/>
              </a:rPr>
              <a:t> </a:t>
            </a:r>
            <a:r>
              <a:rPr lang="it-IT" sz="2800" dirty="0" smtClean="0">
                <a:solidFill>
                  <a:schemeClr val="lt1"/>
                </a:solidFill>
                <a:latin typeface="Avenir"/>
                <a:ea typeface="Avenir"/>
                <a:cs typeface="Avenir"/>
                <a:sym typeface="Avenir"/>
              </a:rPr>
              <a:t>  </a:t>
            </a:r>
            <a:r>
              <a:rPr lang="it-IT" sz="2800" b="0" i="0" u="none" strike="noStrike" cap="none" dirty="0" smtClean="0">
                <a:solidFill>
                  <a:schemeClr val="lt1"/>
                </a:solidFill>
                <a:latin typeface="Avenir"/>
                <a:ea typeface="Avenir"/>
                <a:cs typeface="Avenir"/>
                <a:sym typeface="Avenir"/>
              </a:rPr>
              <a:t>ERASMUS</a:t>
            </a:r>
            <a:r>
              <a:rPr lang="it-IT" sz="2800" b="0" i="0" u="none" strike="noStrike" cap="none" dirty="0">
                <a:solidFill>
                  <a:schemeClr val="lt1"/>
                </a:solidFill>
                <a:latin typeface="Avenir"/>
                <a:ea typeface="Avenir"/>
                <a:cs typeface="Avenir"/>
                <a:sym typeface="Avenir"/>
              </a:rPr>
              <a:t>+ </a:t>
            </a:r>
            <a:r>
              <a:rPr lang="it-IT" sz="2800" b="0" i="0" u="none" strike="noStrike" cap="none" dirty="0" smtClean="0">
                <a:solidFill>
                  <a:schemeClr val="lt1"/>
                </a:solidFill>
                <a:latin typeface="Avenir"/>
                <a:ea typeface="Avenir"/>
                <a:cs typeface="Avenir"/>
                <a:sym typeface="Avenir"/>
              </a:rPr>
              <a:t>CLASS </a:t>
            </a:r>
          </a:p>
          <a:p>
            <a:pPr marL="0" marR="0" lvl="0" indent="0" algn="l" rtl="0">
              <a:lnSpc>
                <a:spcPct val="110000"/>
              </a:lnSpc>
              <a:spcBef>
                <a:spcPts val="1000"/>
              </a:spcBef>
              <a:spcAft>
                <a:spcPts val="0"/>
              </a:spcAft>
              <a:buClr>
                <a:schemeClr val="dk1"/>
              </a:buClr>
              <a:buSzPts val="1100"/>
              <a:buFont typeface="Arial"/>
              <a:buNone/>
            </a:pPr>
            <a:r>
              <a:rPr lang="it-IT" sz="2800" dirty="0">
                <a:solidFill>
                  <a:schemeClr val="lt1"/>
                </a:solidFill>
                <a:latin typeface="Avenir"/>
                <a:sym typeface="Avenir"/>
              </a:rPr>
              <a:t> </a:t>
            </a:r>
            <a:r>
              <a:rPr lang="it-IT" sz="2800" dirty="0" smtClean="0">
                <a:solidFill>
                  <a:schemeClr val="lt1"/>
                </a:solidFill>
                <a:latin typeface="Avenir"/>
                <a:sym typeface="Avenir"/>
              </a:rPr>
              <a:t> </a:t>
            </a:r>
            <a:r>
              <a:rPr lang="it-IT" sz="2800" b="0" i="0" u="none" strike="noStrike" cap="none" dirty="0" smtClean="0">
                <a:solidFill>
                  <a:srgbClr val="FFFFFF"/>
                </a:solidFill>
                <a:latin typeface="Arial"/>
                <a:ea typeface="Arial"/>
                <a:cs typeface="Arial"/>
                <a:sym typeface="Arial"/>
              </a:rPr>
              <a:t>Architecture </a:t>
            </a:r>
            <a:r>
              <a:rPr lang="it-IT" sz="2800" b="0" i="0" u="none" strike="noStrike" cap="none" dirty="0">
                <a:solidFill>
                  <a:srgbClr val="FFFFFF"/>
                </a:solidFill>
                <a:latin typeface="Arial"/>
                <a:ea typeface="Arial"/>
                <a:cs typeface="Arial"/>
                <a:sym typeface="Arial"/>
              </a:rPr>
              <a:t>- a </a:t>
            </a:r>
            <a:r>
              <a:rPr lang="it-IT" sz="2800" b="0" i="0" u="none" strike="noStrike" cap="none" dirty="0" err="1">
                <a:solidFill>
                  <a:srgbClr val="FFFFFF"/>
                </a:solidFill>
                <a:latin typeface="Arial"/>
                <a:ea typeface="Arial"/>
                <a:cs typeface="Arial"/>
                <a:sym typeface="Arial"/>
              </a:rPr>
              <a:t>journey</a:t>
            </a:r>
            <a:r>
              <a:rPr lang="it-IT" sz="2800" b="0" i="0" u="none" strike="noStrike" cap="none" dirty="0">
                <a:solidFill>
                  <a:srgbClr val="FFFFFF"/>
                </a:solidFill>
                <a:latin typeface="Arial"/>
                <a:ea typeface="Arial"/>
                <a:cs typeface="Arial"/>
                <a:sym typeface="Arial"/>
              </a:rPr>
              <a:t> </a:t>
            </a:r>
            <a:r>
              <a:rPr lang="it-IT" sz="2800" b="0" i="0" u="none" strike="noStrike" cap="none" dirty="0" smtClean="0">
                <a:solidFill>
                  <a:srgbClr val="FFFFFF"/>
                </a:solidFill>
                <a:latin typeface="Arial"/>
                <a:ea typeface="Arial"/>
                <a:cs typeface="Arial"/>
                <a:sym typeface="Arial"/>
              </a:rPr>
              <a:t>    </a:t>
            </a:r>
          </a:p>
          <a:p>
            <a:pPr marL="0" marR="0" lvl="0" indent="0" algn="l" rtl="0">
              <a:lnSpc>
                <a:spcPct val="110000"/>
              </a:lnSpc>
              <a:spcBef>
                <a:spcPts val="1000"/>
              </a:spcBef>
              <a:spcAft>
                <a:spcPts val="0"/>
              </a:spcAft>
              <a:buClr>
                <a:schemeClr val="dk1"/>
              </a:buClr>
              <a:buSzPts val="1100"/>
              <a:buFont typeface="Arial"/>
              <a:buNone/>
            </a:pPr>
            <a:r>
              <a:rPr lang="it-IT" sz="2800">
                <a:solidFill>
                  <a:srgbClr val="FFFFFF"/>
                </a:solidFill>
              </a:rPr>
              <a:t> </a:t>
            </a:r>
            <a:r>
              <a:rPr lang="it-IT" sz="2800" smtClean="0">
                <a:solidFill>
                  <a:srgbClr val="FFFFFF"/>
                </a:solidFill>
              </a:rPr>
              <a:t> </a:t>
            </a:r>
            <a:r>
              <a:rPr lang="it-IT" sz="2800" b="0" i="0" u="none" strike="noStrike" cap="none" smtClean="0">
                <a:solidFill>
                  <a:srgbClr val="FFFFFF"/>
                </a:solidFill>
                <a:latin typeface="Arial"/>
                <a:ea typeface="Arial"/>
                <a:cs typeface="Arial"/>
                <a:sym typeface="Arial"/>
              </a:rPr>
              <a:t>through</a:t>
            </a:r>
            <a:r>
              <a:rPr lang="it-IT" sz="2800" b="0" i="0" u="none" strike="noStrike" cap="none" dirty="0" smtClean="0">
                <a:solidFill>
                  <a:srgbClr val="FFFFFF"/>
                </a:solidFill>
                <a:latin typeface="Arial"/>
                <a:ea typeface="Arial"/>
                <a:cs typeface="Arial"/>
                <a:sym typeface="Arial"/>
              </a:rPr>
              <a:t> </a:t>
            </a:r>
            <a:r>
              <a:rPr lang="it-IT" sz="2800" b="0" i="0" u="none" strike="noStrike" cap="none" dirty="0">
                <a:solidFill>
                  <a:srgbClr val="FFFFFF"/>
                </a:solidFill>
                <a:latin typeface="Arial"/>
                <a:ea typeface="Arial"/>
                <a:cs typeface="Arial"/>
                <a:sym typeface="Arial"/>
              </a:rPr>
              <a:t>time and </a:t>
            </a:r>
            <a:r>
              <a:rPr lang="it-IT" sz="2800" b="0" i="0" u="none" strike="noStrike" cap="none" dirty="0" err="1">
                <a:solidFill>
                  <a:srgbClr val="FFFFFF"/>
                </a:solidFill>
                <a:latin typeface="Arial"/>
                <a:ea typeface="Arial"/>
                <a:cs typeface="Arial"/>
                <a:sym typeface="Arial"/>
              </a:rPr>
              <a:t>space</a:t>
            </a:r>
            <a:r>
              <a:rPr lang="it-IT" sz="2800" b="0" i="0" u="none" strike="noStrike" cap="none" dirty="0">
                <a:solidFill>
                  <a:srgbClr val="FFFFFF"/>
                </a:solidFill>
                <a:latin typeface="Arial"/>
                <a:ea typeface="Arial"/>
                <a:cs typeface="Arial"/>
                <a:sym typeface="Arial"/>
              </a:rPr>
              <a:t>.</a:t>
            </a:r>
            <a:endParaRPr sz="2800" b="0" i="0" u="none" strike="noStrike" cap="none" dirty="0">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venir"/>
              <a:ea typeface="Avenir"/>
              <a:cs typeface="Avenir"/>
              <a:sym typeface="Avenir"/>
            </a:endParaRPr>
          </a:p>
        </p:txBody>
      </p:sp>
      <p:pic>
        <p:nvPicPr>
          <p:cNvPr id="1026" name="Picture 2" descr="C:\Users\Ciro De Rosa\Desktop\erasmus immag video\download.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03512" y="4149080"/>
            <a:ext cx="1524000" cy="1552575"/>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C:\Users\Ciro De Rosa\Desktop\erasmus immag video\bandiere\erasmus-.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184233" y="645091"/>
            <a:ext cx="1953475" cy="1775797"/>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theme/theme1.xml><?xml version="1.0" encoding="utf-8"?>
<a:theme xmlns:a="http://schemas.openxmlformats.org/drawingml/2006/main" name="BlockprintVTI">
  <a:themeElements>
    <a:clrScheme name="AnalogousFromDarkSeedRightStep">
      <a:dk1>
        <a:srgbClr val="000000"/>
      </a:dk1>
      <a:lt1>
        <a:srgbClr val="FFFFFF"/>
      </a:lt1>
      <a:dk2>
        <a:srgbClr val="311C1C"/>
      </a:dk2>
      <a:lt2>
        <a:srgbClr val="F0F3F3"/>
      </a:lt2>
      <a:accent1>
        <a:srgbClr val="E7292C"/>
      </a:accent1>
      <a:accent2>
        <a:srgbClr val="D56417"/>
      </a:accent2>
      <a:accent3>
        <a:srgbClr val="BDA122"/>
      </a:accent3>
      <a:accent4>
        <a:srgbClr val="8CB113"/>
      </a:accent4>
      <a:accent5>
        <a:srgbClr val="55B921"/>
      </a:accent5>
      <a:accent6>
        <a:srgbClr val="15BE20"/>
      </a:accent6>
      <a:hlink>
        <a:srgbClr val="8951C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1126</Words>
  <Application>Microsoft Office PowerPoint</Application>
  <PresentationFormat>Personalizzato</PresentationFormat>
  <Paragraphs>72</Paragraphs>
  <Slides>16</Slides>
  <Notes>16</Notes>
  <HiddenSlides>0</HiddenSlides>
  <MMClips>0</MMClips>
  <ScaleCrop>false</ScaleCrop>
  <HeadingPairs>
    <vt:vector size="4" baseType="variant">
      <vt:variant>
        <vt:lpstr>Tema</vt:lpstr>
      </vt:variant>
      <vt:variant>
        <vt:i4>1</vt:i4>
      </vt:variant>
      <vt:variant>
        <vt:lpstr>Titoli diapositive</vt:lpstr>
      </vt:variant>
      <vt:variant>
        <vt:i4>16</vt:i4>
      </vt:variant>
    </vt:vector>
  </HeadingPairs>
  <TitlesOfParts>
    <vt:vector size="17" baseType="lpstr">
      <vt:lpstr>BlockprintVTI</vt:lpstr>
      <vt:lpstr>ARCHITECTS THROUGH TIME                             PT. 2</vt:lpstr>
      <vt:lpstr>LUDWIG MIES VAN DER ROHE </vt:lpstr>
      <vt:lpstr>CROWN HALL  </vt:lpstr>
      <vt:lpstr> LUIGI COSENZA</vt:lpstr>
      <vt:lpstr>SCHOOL OF ENGINEERING MAIN BUILDING                 NAPLES UNIVERSITY</vt:lpstr>
      <vt:lpstr>.</vt:lpstr>
      <vt:lpstr>TADAO ANDO</vt:lpstr>
      <vt:lpstr>    KOMYO-JI-SAIJO TEMPLE</vt:lpstr>
      <vt:lpstr>RENZO PIANO</vt:lpstr>
      <vt:lpstr>  The National Centre of Art and Culture Georges Pompidou      </vt:lpstr>
      <vt:lpstr>SANTIAGO CALATRAVA</vt:lpstr>
      <vt:lpstr>TWISTING TORSO</vt:lpstr>
      <vt:lpstr>Diapositiva 13</vt:lpstr>
      <vt:lpstr>.</vt:lpstr>
      <vt:lpstr>            ARAB WORLD INSTITUTE</vt:lpstr>
      <vt:lpstr>Diapositiva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ARCHITECTS OF HISTORY PT.2</dc:title>
  <dc:creator>Vicepresidenza1</dc:creator>
  <cp:lastModifiedBy>Personale-new</cp:lastModifiedBy>
  <cp:revision>11</cp:revision>
  <dcterms:modified xsi:type="dcterms:W3CDTF">2021-05-05T10:59:48Z</dcterms:modified>
</cp:coreProperties>
</file>