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5" r:id="rId2"/>
    <p:sldId id="283" r:id="rId3"/>
    <p:sldId id="282" r:id="rId4"/>
    <p:sldId id="280" r:id="rId5"/>
    <p:sldId id="257" r:id="rId6"/>
    <p:sldId id="277" r:id="rId7"/>
    <p:sldId id="279" r:id="rId8"/>
    <p:sldId id="276" r:id="rId9"/>
    <p:sldId id="273" r:id="rId10"/>
    <p:sldId id="281" r:id="rId1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70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D03C"/>
    <a:srgbClr val="8DD4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70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93A3D4-70FA-483C-B7BA-B8390C11B847}" type="datetimeFigureOut">
              <a:rPr lang="it-IT" smtClean="0"/>
              <a:t>07/05/2020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7F4095-60E9-4C5D-B20D-5AFF1AF3053A}" type="slidenum">
              <a:rPr lang="it-IT" smtClean="0"/>
              <a:t>‹N›</a:t>
            </a:fld>
            <a:endParaRPr lang="it-IT"/>
          </a:p>
        </p:txBody>
      </p:sp>
    </p:spTree>
    <p:extLst>
      <p:ext uri="{BB962C8B-B14F-4D97-AF65-F5344CB8AC3E}">
        <p14:creationId xmlns:p14="http://schemas.microsoft.com/office/powerpoint/2010/main" val="3539100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07F4095-60E9-4C5D-B20D-5AFF1AF3053A}" type="slidenum">
              <a:rPr lang="it-IT" smtClean="0"/>
              <a:t>5</a:t>
            </a:fld>
            <a:endParaRPr lang="it-IT"/>
          </a:p>
        </p:txBody>
      </p:sp>
    </p:spTree>
    <p:extLst>
      <p:ext uri="{BB962C8B-B14F-4D97-AF65-F5344CB8AC3E}">
        <p14:creationId xmlns:p14="http://schemas.microsoft.com/office/powerpoint/2010/main" val="1797103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51AE3634-7567-4DFB-B178-1B38EEACE173}" type="datetimeFigureOut">
              <a:rPr lang="it-IT" smtClean="0"/>
              <a:t>07/05/2020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803594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1AE3634-7567-4DFB-B178-1B38EEACE173}" type="datetimeFigureOut">
              <a:rPr lang="it-IT" smtClean="0"/>
              <a:t>07/05/2020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431456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51AE3634-7567-4DFB-B178-1B38EEACE173}" type="datetimeFigureOut">
              <a:rPr lang="it-IT" smtClean="0"/>
              <a:t>07/05/2020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1783844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51AE3634-7567-4DFB-B178-1B38EEACE173}" type="datetimeFigureOut">
              <a:rPr lang="it-IT" smtClean="0"/>
              <a:t>07/05/2020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1601499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51AE3634-7567-4DFB-B178-1B38EEACE173}" type="datetimeFigureOut">
              <a:rPr lang="it-IT" smtClean="0"/>
              <a:t>07/05/2020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1473073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51AE3634-7567-4DFB-B178-1B38EEACE173}" type="datetimeFigureOut">
              <a:rPr lang="it-IT" smtClean="0"/>
              <a:t>07/05/2020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2601861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1AE3634-7567-4DFB-B178-1B38EEACE173}" type="datetimeFigureOut">
              <a:rPr lang="it-IT" smtClean="0"/>
              <a:t>07/05/2020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1721575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51AE3634-7567-4DFB-B178-1B38EEACE173}" type="datetimeFigureOut">
              <a:rPr lang="it-IT" smtClean="0"/>
              <a:t>07/05/2020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1809725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51AE3634-7567-4DFB-B178-1B38EEACE173}" type="datetimeFigureOut">
              <a:rPr lang="it-IT" smtClean="0"/>
              <a:t>07/05/2020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535077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1AE3634-7567-4DFB-B178-1B38EEACE173}" type="datetimeFigureOut">
              <a:rPr lang="it-IT" smtClean="0"/>
              <a:t>07/05/2020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265384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1AE3634-7567-4DFB-B178-1B38EEACE173}" type="datetimeFigureOut">
              <a:rPr lang="it-IT" smtClean="0"/>
              <a:t>07/05/2020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3056979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AE3634-7567-4DFB-B178-1B38EEACE173}" type="datetimeFigureOut">
              <a:rPr lang="it-IT" smtClean="0"/>
              <a:t>07/05/2020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4242A8-0B15-4201-BE7B-1B62587CDDCF}" type="slidenum">
              <a:rPr lang="it-IT" smtClean="0"/>
              <a:t>‹N›</a:t>
            </a:fld>
            <a:endParaRPr lang="it-IT"/>
          </a:p>
        </p:txBody>
      </p:sp>
    </p:spTree>
    <p:extLst>
      <p:ext uri="{BB962C8B-B14F-4D97-AF65-F5344CB8AC3E}">
        <p14:creationId xmlns:p14="http://schemas.microsoft.com/office/powerpoint/2010/main" val="2664355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p:cNvSpPr>
            <a:spLocks noGrp="1"/>
          </p:cNvSpPr>
          <p:nvPr>
            <p:ph type="ctrTitle"/>
          </p:nvPr>
        </p:nvSpPr>
        <p:spPr>
          <a:xfrm>
            <a:off x="688032" y="908720"/>
            <a:ext cx="7772400" cy="1224136"/>
          </a:xfrm>
        </p:spPr>
        <p:txBody>
          <a:bodyPr/>
          <a:lstStyle/>
          <a:p>
            <a:r>
              <a:rPr lang="it-IT" b="1" dirty="0">
                <a:solidFill>
                  <a:schemeClr val="tx2"/>
                </a:solidFill>
              </a:rPr>
              <a:t>La pallacanestro in sintesi</a:t>
            </a:r>
            <a:endParaRPr lang="it-IT" dirty="0">
              <a:solidFill>
                <a:schemeClr val="tx2"/>
              </a:solidFill>
            </a:endParaRPr>
          </a:p>
        </p:txBody>
      </p:sp>
      <p:sp>
        <p:nvSpPr>
          <p:cNvPr id="3" name="Sottotitolo 2"/>
          <p:cNvSpPr>
            <a:spLocks noGrp="1"/>
          </p:cNvSpPr>
          <p:nvPr>
            <p:ph type="subTitle" idx="1"/>
          </p:nvPr>
        </p:nvSpPr>
        <p:spPr>
          <a:xfrm>
            <a:off x="899592" y="1988840"/>
            <a:ext cx="7933152" cy="4608512"/>
          </a:xfrm>
        </p:spPr>
        <p:txBody>
          <a:bodyPr>
            <a:normAutofit/>
          </a:bodyPr>
          <a:lstStyle/>
          <a:p>
            <a:pPr algn="l"/>
            <a:r>
              <a:rPr lang="it-IT" sz="2000" b="1" dirty="0">
                <a:solidFill>
                  <a:schemeClr val="tx2"/>
                </a:solidFill>
              </a:rPr>
              <a:t>Il contesto</a:t>
            </a:r>
          </a:p>
          <a:p>
            <a:pPr algn="l"/>
            <a:endParaRPr lang="it-IT" sz="1800" dirty="0">
              <a:solidFill>
                <a:schemeClr val="tx1"/>
              </a:solidFill>
            </a:endParaRPr>
          </a:p>
          <a:p>
            <a:pPr algn="l">
              <a:lnSpc>
                <a:spcPct val="114000"/>
              </a:lnSpc>
              <a:spcBef>
                <a:spcPts val="0"/>
              </a:spcBef>
            </a:pPr>
            <a:r>
              <a:rPr lang="it-IT" sz="1800" dirty="0">
                <a:solidFill>
                  <a:schemeClr val="tx1"/>
                </a:solidFill>
              </a:rPr>
              <a:t>La pallacanestro è uno </a:t>
            </a:r>
            <a:r>
              <a:rPr lang="it-IT" sz="1800" b="1" dirty="0">
                <a:solidFill>
                  <a:schemeClr val="tx1"/>
                </a:solidFill>
              </a:rPr>
              <a:t>sport di situazione </a:t>
            </a:r>
            <a:r>
              <a:rPr lang="it-IT" sz="1800" dirty="0">
                <a:solidFill>
                  <a:schemeClr val="tx1"/>
                </a:solidFill>
              </a:rPr>
              <a:t>praticato da </a:t>
            </a:r>
            <a:r>
              <a:rPr lang="it-IT" sz="1800" b="1" dirty="0">
                <a:solidFill>
                  <a:schemeClr val="tx1"/>
                </a:solidFill>
              </a:rPr>
              <a:t>due squadre di 5 giocatori </a:t>
            </a:r>
            <a:r>
              <a:rPr lang="it-IT" sz="1800" dirty="0">
                <a:solidFill>
                  <a:schemeClr val="tx1"/>
                </a:solidFill>
              </a:rPr>
              <a:t>ciascuna che si contendono un pallone con l’obiettivo di inviarlo nel canestro avversario.</a:t>
            </a:r>
          </a:p>
          <a:p>
            <a:pPr algn="l">
              <a:lnSpc>
                <a:spcPct val="114000"/>
              </a:lnSpc>
              <a:spcBef>
                <a:spcPts val="0"/>
              </a:spcBef>
            </a:pPr>
            <a:r>
              <a:rPr lang="it-IT" sz="1800" dirty="0">
                <a:solidFill>
                  <a:schemeClr val="tx1"/>
                </a:solidFill>
              </a:rPr>
              <a:t>I giocatori possono controllare il pallone solo con le mani, palleggiandolo, passandolo, lanciandolo, battendolo e rotolandolo, </a:t>
            </a:r>
          </a:p>
          <a:p>
            <a:pPr algn="l">
              <a:lnSpc>
                <a:spcPct val="114000"/>
              </a:lnSpc>
              <a:spcBef>
                <a:spcPts val="0"/>
              </a:spcBef>
            </a:pPr>
            <a:r>
              <a:rPr lang="it-IT" sz="1800" dirty="0">
                <a:solidFill>
                  <a:schemeClr val="tx1"/>
                </a:solidFill>
              </a:rPr>
              <a:t>ma non trasportandolo.</a:t>
            </a:r>
          </a:p>
          <a:p>
            <a:pPr algn="l">
              <a:lnSpc>
                <a:spcPct val="114000"/>
              </a:lnSpc>
              <a:spcBef>
                <a:spcPts val="0"/>
              </a:spcBef>
            </a:pPr>
            <a:r>
              <a:rPr lang="it-IT" sz="1800" dirty="0">
                <a:solidFill>
                  <a:schemeClr val="tx1"/>
                </a:solidFill>
              </a:rPr>
              <a:t>La pallacanestro è giocata </a:t>
            </a:r>
          </a:p>
          <a:p>
            <a:pPr algn="l">
              <a:lnSpc>
                <a:spcPct val="114000"/>
              </a:lnSpc>
              <a:spcBef>
                <a:spcPts val="0"/>
              </a:spcBef>
            </a:pPr>
            <a:r>
              <a:rPr lang="it-IT" sz="1800" dirty="0">
                <a:solidFill>
                  <a:schemeClr val="tx1"/>
                </a:solidFill>
              </a:rPr>
              <a:t>su un </a:t>
            </a:r>
            <a:r>
              <a:rPr lang="it-IT" sz="1800" b="1" dirty="0">
                <a:solidFill>
                  <a:schemeClr val="tx1"/>
                </a:solidFill>
              </a:rPr>
              <a:t>campo rettangolare </a:t>
            </a:r>
          </a:p>
          <a:p>
            <a:pPr algn="l">
              <a:lnSpc>
                <a:spcPct val="114000"/>
              </a:lnSpc>
              <a:spcBef>
                <a:spcPts val="0"/>
              </a:spcBef>
            </a:pPr>
            <a:r>
              <a:rPr lang="it-IT" sz="1800" dirty="0">
                <a:solidFill>
                  <a:schemeClr val="tx1"/>
                </a:solidFill>
              </a:rPr>
              <a:t>diviso a metà da una linea, </a:t>
            </a:r>
          </a:p>
          <a:p>
            <a:pPr algn="l">
              <a:lnSpc>
                <a:spcPct val="114000"/>
              </a:lnSpc>
              <a:spcBef>
                <a:spcPts val="0"/>
              </a:spcBef>
            </a:pPr>
            <a:r>
              <a:rPr lang="it-IT" sz="1800" dirty="0">
                <a:solidFill>
                  <a:schemeClr val="tx1"/>
                </a:solidFill>
              </a:rPr>
              <a:t>alle cui estremità sono </a:t>
            </a:r>
          </a:p>
          <a:p>
            <a:pPr algn="l">
              <a:lnSpc>
                <a:spcPct val="114000"/>
              </a:lnSpc>
              <a:spcBef>
                <a:spcPts val="0"/>
              </a:spcBef>
            </a:pPr>
            <a:r>
              <a:rPr lang="it-IT" sz="1800" dirty="0">
                <a:solidFill>
                  <a:schemeClr val="tx1"/>
                </a:solidFill>
              </a:rPr>
              <a:t>sospesi due </a:t>
            </a:r>
            <a:r>
              <a:rPr lang="it-IT" sz="1800" b="1" dirty="0">
                <a:solidFill>
                  <a:schemeClr val="tx1"/>
                </a:solidFill>
              </a:rPr>
              <a:t>canestri</a:t>
            </a:r>
            <a:r>
              <a:rPr lang="it-IT" sz="1800" dirty="0">
                <a:solidFill>
                  <a:schemeClr val="tx1"/>
                </a:solidFill>
              </a:rPr>
              <a:t>, </a:t>
            </a:r>
          </a:p>
          <a:p>
            <a:pPr algn="l">
              <a:lnSpc>
                <a:spcPct val="114000"/>
              </a:lnSpc>
              <a:spcBef>
                <a:spcPts val="0"/>
              </a:spcBef>
            </a:pPr>
            <a:r>
              <a:rPr lang="it-IT" sz="1800" dirty="0">
                <a:solidFill>
                  <a:schemeClr val="tx1"/>
                </a:solidFill>
              </a:rPr>
              <a:t>a 3,05 m di altezza. </a:t>
            </a: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a destra 7"/>
          <p:cNvSpPr/>
          <p:nvPr/>
        </p:nvSpPr>
        <p:spPr>
          <a:xfrm>
            <a:off x="323528" y="2132856"/>
            <a:ext cx="720080" cy="43204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178728"/>
            <a:ext cx="371475" cy="441960"/>
          </a:xfrm>
          <a:prstGeom prst="rect">
            <a:avLst/>
          </a:prstGeom>
        </p:spPr>
      </p:pic>
      <p:pic>
        <p:nvPicPr>
          <p:cNvPr id="12" name="Immagin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178487"/>
            <a:ext cx="1368152" cy="442201"/>
          </a:xfrm>
          <a:prstGeom prst="rect">
            <a:avLst/>
          </a:prstGeom>
          <a:ln>
            <a:solidFill>
              <a:schemeClr val="bg1"/>
            </a:solidFill>
          </a:ln>
        </p:spPr>
      </p:pic>
      <p:sp>
        <p:nvSpPr>
          <p:cNvPr id="13" name="Freccia a destra 12"/>
          <p:cNvSpPr/>
          <p:nvPr/>
        </p:nvSpPr>
        <p:spPr>
          <a:xfrm>
            <a:off x="8076372" y="6294528"/>
            <a:ext cx="72008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26" name="Picture 2" descr="C:\Users\SBettini\Desktop\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896" y="3997746"/>
            <a:ext cx="5716449" cy="2444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057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311256" y="678903"/>
            <a:ext cx="8653232" cy="5904656"/>
          </a:xfrm>
        </p:spPr>
        <p:txBody>
          <a:bodyPr>
            <a:normAutofit fontScale="40000" lnSpcReduction="20000"/>
          </a:bodyPr>
          <a:lstStyle/>
          <a:p>
            <a:pPr algn="l" fontAlgn="base"/>
            <a:r>
              <a:rPr lang="it-IT" sz="3500" b="1" dirty="0">
                <a:solidFill>
                  <a:schemeClr val="tx1"/>
                </a:solidFill>
              </a:rPr>
              <a:t>Storia della pallacanestro</a:t>
            </a:r>
            <a:endParaRPr lang="it-IT" sz="3500" u="sng" dirty="0">
              <a:solidFill>
                <a:schemeClr val="tx1"/>
              </a:solidFill>
            </a:endParaRPr>
          </a:p>
          <a:p>
            <a:pPr algn="l" fontAlgn="base"/>
            <a:r>
              <a:rPr lang="it-IT" sz="3500" dirty="0">
                <a:solidFill>
                  <a:schemeClr val="tx1"/>
                </a:solidFill>
              </a:rPr>
              <a:t>La pallacanestro nasce nel 1891 a Springfield (Massachusetts), da un’idea di </a:t>
            </a:r>
            <a:r>
              <a:rPr lang="it-IT" sz="3500" b="1" dirty="0">
                <a:solidFill>
                  <a:schemeClr val="tx1"/>
                </a:solidFill>
              </a:rPr>
              <a:t>John </a:t>
            </a:r>
            <a:r>
              <a:rPr lang="it-IT" sz="3500" b="1" dirty="0" err="1">
                <a:solidFill>
                  <a:schemeClr val="tx1"/>
                </a:solidFill>
              </a:rPr>
              <a:t>Naismith</a:t>
            </a:r>
            <a:r>
              <a:rPr lang="it-IT" sz="3500" dirty="0">
                <a:solidFill>
                  <a:schemeClr val="tx1"/>
                </a:solidFill>
              </a:rPr>
              <a:t> (</a:t>
            </a:r>
            <a:r>
              <a:rPr lang="it-IT" sz="3500" dirty="0" err="1">
                <a:solidFill>
                  <a:schemeClr val="tx1"/>
                </a:solidFill>
              </a:rPr>
              <a:t>Almonte</a:t>
            </a:r>
            <a:r>
              <a:rPr lang="it-IT" sz="3500" dirty="0">
                <a:solidFill>
                  <a:schemeClr val="tx1"/>
                </a:solidFill>
              </a:rPr>
              <a:t>, Canada 1861 – Lawrence, USA, 1939), medico ed insegnante di educazione fisica. </a:t>
            </a:r>
            <a:r>
              <a:rPr lang="it-IT" sz="3500" dirty="0" err="1">
                <a:solidFill>
                  <a:schemeClr val="tx1"/>
                </a:solidFill>
              </a:rPr>
              <a:t>Naismith</a:t>
            </a:r>
            <a:r>
              <a:rPr lang="it-IT" sz="3500" dirty="0">
                <a:solidFill>
                  <a:schemeClr val="tx1"/>
                </a:solidFill>
              </a:rPr>
              <a:t> lavorava come insegnante di educazione fisica presso la Young </a:t>
            </a:r>
            <a:r>
              <a:rPr lang="it-IT" sz="3500" dirty="0" err="1">
                <a:solidFill>
                  <a:schemeClr val="tx1"/>
                </a:solidFill>
              </a:rPr>
              <a:t>Men’s</a:t>
            </a:r>
            <a:r>
              <a:rPr lang="it-IT" sz="3500" dirty="0">
                <a:solidFill>
                  <a:schemeClr val="tx1"/>
                </a:solidFill>
              </a:rPr>
              <a:t> Christian Association (YMCA) International Training School (Scuola Internazionale di Allenamento dell’Associazione Giovanile Maschile Cristiana) di Springfield (Massachusetts). Il capo del dipartimento di educazione fisica dell’istituto, Luther </a:t>
            </a:r>
            <a:r>
              <a:rPr lang="it-IT" sz="3500" dirty="0" err="1">
                <a:solidFill>
                  <a:schemeClr val="tx1"/>
                </a:solidFill>
              </a:rPr>
              <a:t>Halsey</a:t>
            </a:r>
            <a:r>
              <a:rPr lang="it-IT" sz="3500" dirty="0">
                <a:solidFill>
                  <a:schemeClr val="tx1"/>
                </a:solidFill>
              </a:rPr>
              <a:t> </a:t>
            </a:r>
            <a:r>
              <a:rPr lang="it-IT" sz="3500" dirty="0" err="1">
                <a:solidFill>
                  <a:schemeClr val="tx1"/>
                </a:solidFill>
              </a:rPr>
              <a:t>Gulick</a:t>
            </a:r>
            <a:r>
              <a:rPr lang="it-IT" sz="3500" dirty="0">
                <a:solidFill>
                  <a:schemeClr val="tx1"/>
                </a:solidFill>
              </a:rPr>
              <a:t>, chiese a </a:t>
            </a:r>
            <a:r>
              <a:rPr lang="it-IT" sz="3500" dirty="0" err="1">
                <a:solidFill>
                  <a:schemeClr val="tx1"/>
                </a:solidFill>
              </a:rPr>
              <a:t>Naismith</a:t>
            </a:r>
            <a:r>
              <a:rPr lang="it-IT" sz="3500" dirty="0">
                <a:solidFill>
                  <a:schemeClr val="tx1"/>
                </a:solidFill>
              </a:rPr>
              <a:t> di trovare qualcosa che potesse divertire gli studenti durante le lezioni invernali di ginnastica, poiché le temperature rigide li costringevano a fare lezione al coperto.</a:t>
            </a:r>
            <a:endParaRPr lang="it-IT" sz="3500" u="sng" dirty="0">
              <a:solidFill>
                <a:schemeClr val="tx1"/>
              </a:solidFill>
            </a:endParaRPr>
          </a:p>
          <a:p>
            <a:pPr algn="l" fontAlgn="base"/>
            <a:r>
              <a:rPr lang="it-IT" sz="3500" dirty="0" err="1">
                <a:solidFill>
                  <a:schemeClr val="tx1"/>
                </a:solidFill>
              </a:rPr>
              <a:t>Gulick</a:t>
            </a:r>
            <a:r>
              <a:rPr lang="it-IT" sz="3500" dirty="0">
                <a:solidFill>
                  <a:schemeClr val="tx1"/>
                </a:solidFill>
              </a:rPr>
              <a:t> in particolare chiedeva un gioco in luoghi chiusi, facile da imparare, con poche occasioni di contatto, il cui costo non gravasse sulle spese della scuola.</a:t>
            </a:r>
            <a:br>
              <a:rPr lang="it-IT" sz="3500" dirty="0">
                <a:solidFill>
                  <a:schemeClr val="tx1"/>
                </a:solidFill>
              </a:rPr>
            </a:br>
            <a:r>
              <a:rPr lang="it-IT" sz="3500" dirty="0" err="1">
                <a:solidFill>
                  <a:schemeClr val="tx1"/>
                </a:solidFill>
              </a:rPr>
              <a:t>Naismith</a:t>
            </a:r>
            <a:r>
              <a:rPr lang="it-IT" sz="3500" dirty="0">
                <a:solidFill>
                  <a:schemeClr val="tx1"/>
                </a:solidFill>
              </a:rPr>
              <a:t> trovò l’ispirazione da un gioco che aveva conosciuto nella sua infanzia in Canada, “</a:t>
            </a:r>
            <a:r>
              <a:rPr lang="it-IT" sz="3500" i="1" dirty="0" err="1">
                <a:solidFill>
                  <a:schemeClr val="tx1"/>
                </a:solidFill>
              </a:rPr>
              <a:t>Duck</a:t>
            </a:r>
            <a:r>
              <a:rPr lang="it-IT" sz="3500" i="1" dirty="0">
                <a:solidFill>
                  <a:schemeClr val="tx1"/>
                </a:solidFill>
              </a:rPr>
              <a:t> on a rock</a:t>
            </a:r>
            <a:r>
              <a:rPr lang="it-IT" sz="3500" dirty="0">
                <a:solidFill>
                  <a:schemeClr val="tx1"/>
                </a:solidFill>
              </a:rPr>
              <a:t>” (l’anatra su una roccia), in cui la regola principale era il tiro a parabola di un sasso. Attinse anche da giochi più antichi, come l’azteco </a:t>
            </a:r>
            <a:r>
              <a:rPr lang="it-IT" sz="3500" i="1" dirty="0" err="1">
                <a:solidFill>
                  <a:schemeClr val="tx1"/>
                </a:solidFill>
              </a:rPr>
              <a:t>Tlachtli</a:t>
            </a:r>
            <a:r>
              <a:rPr lang="it-IT" sz="3500" dirty="0">
                <a:solidFill>
                  <a:schemeClr val="tx1"/>
                </a:solidFill>
              </a:rPr>
              <a:t>, (in cui si passava una palla cercando di non farla mai cadere a terra, e vinceva chi riusciva a farla entrare in un anello sopraelevato), ed il maya </a:t>
            </a:r>
            <a:r>
              <a:rPr lang="it-IT" sz="3500" i="1" dirty="0" err="1">
                <a:solidFill>
                  <a:schemeClr val="tx1"/>
                </a:solidFill>
              </a:rPr>
              <a:t>Pok</a:t>
            </a:r>
            <a:r>
              <a:rPr lang="it-IT" sz="3500" i="1" dirty="0">
                <a:solidFill>
                  <a:schemeClr val="tx1"/>
                </a:solidFill>
              </a:rPr>
              <a:t>-Ta-</a:t>
            </a:r>
            <a:r>
              <a:rPr lang="it-IT" sz="3500" i="1" dirty="0" err="1">
                <a:solidFill>
                  <a:schemeClr val="tx1"/>
                </a:solidFill>
              </a:rPr>
              <a:t>Pok</a:t>
            </a:r>
            <a:r>
              <a:rPr lang="it-IT" sz="3500" dirty="0">
                <a:solidFill>
                  <a:schemeClr val="tx1"/>
                </a:solidFill>
              </a:rPr>
              <a:t>, oltre ad analizzare gli sport più praticati all’epoca, quali il football americano, il rugby, il lacrosse ed il calcio.</a:t>
            </a:r>
            <a:endParaRPr lang="it-IT" sz="3500" u="sng" dirty="0">
              <a:solidFill>
                <a:schemeClr val="tx1"/>
              </a:solidFill>
            </a:endParaRPr>
          </a:p>
          <a:p>
            <a:pPr algn="l" fontAlgn="base"/>
            <a:r>
              <a:rPr lang="it-IT" sz="3500" dirty="0">
                <a:solidFill>
                  <a:schemeClr val="tx1"/>
                </a:solidFill>
              </a:rPr>
              <a:t>Dopo due settimane, </a:t>
            </a:r>
            <a:r>
              <a:rPr lang="it-IT" sz="3500" dirty="0" err="1">
                <a:solidFill>
                  <a:schemeClr val="tx1"/>
                </a:solidFill>
              </a:rPr>
              <a:t>Naismith</a:t>
            </a:r>
            <a:r>
              <a:rPr lang="it-IT" sz="3500" dirty="0">
                <a:solidFill>
                  <a:schemeClr val="tx1"/>
                </a:solidFill>
              </a:rPr>
              <a:t> formalizzò le prime cinque regole del nuovo gioco:</a:t>
            </a:r>
            <a:endParaRPr lang="it-IT" sz="3500" u="sng" dirty="0">
              <a:solidFill>
                <a:schemeClr val="tx1"/>
              </a:solidFill>
            </a:endParaRPr>
          </a:p>
          <a:p>
            <a:pPr algn="l" fontAlgn="base"/>
            <a:r>
              <a:rPr lang="it-IT" sz="3500" dirty="0">
                <a:solidFill>
                  <a:schemeClr val="tx1"/>
                </a:solidFill>
              </a:rPr>
              <a:t>1) si doveva usare un pallone rotondo, che poteva essere toccato solo con le mani;</a:t>
            </a:r>
            <a:endParaRPr lang="it-IT" sz="3500" u="sng" dirty="0">
              <a:solidFill>
                <a:schemeClr val="tx1"/>
              </a:solidFill>
            </a:endParaRPr>
          </a:p>
          <a:p>
            <a:pPr algn="l" fontAlgn="base"/>
            <a:r>
              <a:rPr lang="it-IT" sz="3500" dirty="0">
                <a:solidFill>
                  <a:schemeClr val="tx1"/>
                </a:solidFill>
              </a:rPr>
              <a:t>2) non si poteva camminare con il pallone fra le mani;</a:t>
            </a:r>
            <a:endParaRPr lang="it-IT" sz="3500" u="sng" dirty="0">
              <a:solidFill>
                <a:schemeClr val="tx1"/>
              </a:solidFill>
            </a:endParaRPr>
          </a:p>
          <a:p>
            <a:pPr algn="l" fontAlgn="base"/>
            <a:r>
              <a:rPr lang="it-IT" sz="3500" dirty="0">
                <a:solidFill>
                  <a:schemeClr val="tx1"/>
                </a:solidFill>
              </a:rPr>
              <a:t>3) i giocatori potevano posizionarsi e spostarsi ovunque nel campo;</a:t>
            </a:r>
            <a:endParaRPr lang="it-IT" sz="3500" u="sng" dirty="0">
              <a:solidFill>
                <a:schemeClr val="tx1"/>
              </a:solidFill>
            </a:endParaRPr>
          </a:p>
          <a:p>
            <a:pPr algn="l" fontAlgn="base"/>
            <a:r>
              <a:rPr lang="it-IT" sz="3500" dirty="0">
                <a:solidFill>
                  <a:schemeClr val="tx1"/>
                </a:solidFill>
              </a:rPr>
              <a:t>4) non era permesso il contatto fisico tra i giocatori;</a:t>
            </a:r>
            <a:endParaRPr lang="it-IT" sz="3500" u="sng" dirty="0">
              <a:solidFill>
                <a:schemeClr val="tx1"/>
              </a:solidFill>
            </a:endParaRPr>
          </a:p>
          <a:p>
            <a:pPr algn="l" fontAlgn="base"/>
            <a:r>
              <a:rPr lang="it-IT" sz="3500" dirty="0">
                <a:solidFill>
                  <a:schemeClr val="tx1"/>
                </a:solidFill>
              </a:rPr>
              <a:t>5) l’obiettivo era posizionato orizzontalmente, in alto.</a:t>
            </a:r>
            <a:endParaRPr lang="it-IT" sz="3500" u="sng" dirty="0">
              <a:solidFill>
                <a:schemeClr val="tx1"/>
              </a:solidFill>
            </a:endParaRPr>
          </a:p>
          <a:p>
            <a:pPr algn="l" fontAlgn="base"/>
            <a:r>
              <a:rPr lang="it-IT" sz="3500" dirty="0">
                <a:solidFill>
                  <a:schemeClr val="tx1"/>
                </a:solidFill>
              </a:rPr>
              <a:t>Il gioco della pallacanestro vede la luce il giorno </a:t>
            </a:r>
            <a:r>
              <a:rPr lang="it-IT" sz="3500" b="1" dirty="0">
                <a:solidFill>
                  <a:schemeClr val="tx1"/>
                </a:solidFill>
              </a:rPr>
              <a:t>15 dicembre 1891</a:t>
            </a:r>
            <a:r>
              <a:rPr lang="it-IT" sz="3500" dirty="0">
                <a:solidFill>
                  <a:schemeClr val="tx1"/>
                </a:solidFill>
              </a:rPr>
              <a:t>: </a:t>
            </a:r>
            <a:r>
              <a:rPr lang="it-IT" sz="3500" dirty="0" err="1">
                <a:solidFill>
                  <a:schemeClr val="tx1"/>
                </a:solidFill>
              </a:rPr>
              <a:t>Naismith</a:t>
            </a:r>
            <a:r>
              <a:rPr lang="it-IT" sz="3500" dirty="0">
                <a:solidFill>
                  <a:schemeClr val="tx1"/>
                </a:solidFill>
              </a:rPr>
              <a:t> tradusse questi principi in tredici regole di base. Nello stesso giorno organizzò la prima partita sperimentale della storia disputata dal cosiddetto </a:t>
            </a:r>
            <a:r>
              <a:rPr lang="it-IT" sz="3500" i="1" dirty="0">
                <a:solidFill>
                  <a:schemeClr val="tx1"/>
                </a:solidFill>
              </a:rPr>
              <a:t>First Team</a:t>
            </a:r>
            <a:r>
              <a:rPr lang="it-IT" sz="3500" dirty="0">
                <a:solidFill>
                  <a:schemeClr val="tx1"/>
                </a:solidFill>
              </a:rPr>
              <a:t> (la prima squadra), un gruppo di diciotto giocatori (gli studenti della classe di </a:t>
            </a:r>
            <a:r>
              <a:rPr lang="it-IT" sz="3500" dirty="0" err="1">
                <a:solidFill>
                  <a:schemeClr val="tx1"/>
                </a:solidFill>
              </a:rPr>
              <a:t>Naismith</a:t>
            </a:r>
            <a:r>
              <a:rPr lang="it-IT" sz="3500" dirty="0">
                <a:solidFill>
                  <a:schemeClr val="tx1"/>
                </a:solidFill>
              </a:rPr>
              <a:t>), divisi in due squadre di nove ciascuno. La partita fu giocata con un cesto di vimini, usato per la raccolta delle pesche, che venne appeso alle estremità della palestra della scuola.</a:t>
            </a:r>
            <a:endParaRPr lang="it-IT" sz="3500" u="sng" dirty="0">
              <a:solidFill>
                <a:schemeClr val="tx1"/>
              </a:solidFill>
            </a:endParaRPr>
          </a:p>
          <a:p>
            <a:pPr algn="l" fontAlgn="base"/>
            <a:r>
              <a:rPr lang="it-IT" sz="3500" dirty="0">
                <a:solidFill>
                  <a:schemeClr val="tx1"/>
                </a:solidFill>
              </a:rPr>
              <a:t>Le tredici regole vennero pubblicate dal giornale studentesco “</a:t>
            </a:r>
            <a:r>
              <a:rPr lang="it-IT" sz="3500" i="1" dirty="0">
                <a:solidFill>
                  <a:schemeClr val="tx1"/>
                </a:solidFill>
              </a:rPr>
              <a:t>The </a:t>
            </a:r>
            <a:r>
              <a:rPr lang="it-IT" sz="3500" i="1" dirty="0" err="1">
                <a:solidFill>
                  <a:schemeClr val="tx1"/>
                </a:solidFill>
              </a:rPr>
              <a:t>Triangle</a:t>
            </a:r>
            <a:r>
              <a:rPr lang="it-IT" sz="3500" dirty="0">
                <a:solidFill>
                  <a:schemeClr val="tx1"/>
                </a:solidFill>
              </a:rPr>
              <a:t>” (Il triangolo) il </a:t>
            </a:r>
            <a:r>
              <a:rPr lang="it-IT" sz="3500" b="1" dirty="0">
                <a:solidFill>
                  <a:schemeClr val="tx1"/>
                </a:solidFill>
              </a:rPr>
              <a:t>15 gennaio 1892</a:t>
            </a:r>
            <a:r>
              <a:rPr lang="it-IT" sz="3500" dirty="0">
                <a:solidFill>
                  <a:schemeClr val="tx1"/>
                </a:solidFill>
              </a:rPr>
              <a:t>, data ufficiale della nascita del Basketball (palla del cesto). Il 20 gennaio si svolse la prima partita dalla pubblicazione delle regole, che terminò con il risultato finale di 1-0, grazie al canestro di un certo William “Willie” Chase.</a:t>
            </a:r>
            <a:endParaRPr lang="it-IT" sz="3500" u="sng" dirty="0">
              <a:solidFill>
                <a:schemeClr val="tx1"/>
              </a:solidFill>
            </a:endParaRPr>
          </a:p>
          <a:p>
            <a:pPr algn="l">
              <a:lnSpc>
                <a:spcPct val="120000"/>
              </a:lnSpc>
            </a:pPr>
            <a:endParaRPr lang="it-IT" sz="1000" dirty="0">
              <a:solidFill>
                <a:schemeClr val="tx1"/>
              </a:solidFill>
            </a:endParaRP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178728"/>
            <a:ext cx="371475" cy="441960"/>
          </a:xfrm>
          <a:prstGeom prst="rect">
            <a:avLst/>
          </a:prstGeom>
        </p:spPr>
      </p:pic>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178487"/>
            <a:ext cx="1368152" cy="442201"/>
          </a:xfrm>
          <a:prstGeom prst="rect">
            <a:avLst/>
          </a:prstGeom>
          <a:ln>
            <a:solidFill>
              <a:schemeClr val="bg1"/>
            </a:solidFill>
          </a:ln>
        </p:spPr>
      </p:pic>
    </p:spTree>
    <p:extLst>
      <p:ext uri="{BB962C8B-B14F-4D97-AF65-F5344CB8AC3E}">
        <p14:creationId xmlns:p14="http://schemas.microsoft.com/office/powerpoint/2010/main" val="1568121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594428" y="318863"/>
            <a:ext cx="4896544" cy="1944216"/>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tx1"/>
                </a:solidFill>
                <a:latin typeface="Calibri" panose="020F0502020204030204" pitchFamily="34" charset="0"/>
                <a:cs typeface="Calibri" panose="020F0502020204030204" pitchFamily="34" charset="0"/>
              </a:rPr>
              <a:t>Il terreno di gioco</a:t>
            </a: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178728"/>
            <a:ext cx="371475" cy="441960"/>
          </a:xfrm>
          <a:prstGeom prst="rect">
            <a:avLst/>
          </a:prstGeom>
        </p:spPr>
      </p:pic>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178487"/>
            <a:ext cx="1368152" cy="442201"/>
          </a:xfrm>
          <a:prstGeom prst="rect">
            <a:avLst/>
          </a:prstGeom>
          <a:ln>
            <a:solidFill>
              <a:schemeClr val="bg1"/>
            </a:solidFill>
          </a:ln>
        </p:spPr>
      </p:pic>
      <p:pic>
        <p:nvPicPr>
          <p:cNvPr id="1026" name="Picture 2" descr="grafico-campo-da-basket">
            <a:extLst>
              <a:ext uri="{FF2B5EF4-FFF2-40B4-BE49-F238E27FC236}">
                <a16:creationId xmlns:a16="http://schemas.microsoft.com/office/drawing/2014/main" id="{24284E21-4532-499A-B7FC-AA1FF7CE67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844824"/>
            <a:ext cx="8485218" cy="4561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2593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759287" y="174847"/>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1115616" y="836712"/>
            <a:ext cx="7416824" cy="3312368"/>
          </a:xfrm>
        </p:spPr>
        <p:txBody>
          <a:bodyPr>
            <a:normAutofit fontScale="85000" lnSpcReduction="20000"/>
          </a:bodyPr>
          <a:lstStyle/>
          <a:p>
            <a:pPr algn="l"/>
            <a:r>
              <a:rPr lang="it-IT" sz="2400" b="1" dirty="0">
                <a:solidFill>
                  <a:schemeClr val="tx2"/>
                </a:solidFill>
              </a:rPr>
              <a:t>Il contesto</a:t>
            </a:r>
          </a:p>
          <a:p>
            <a:pPr algn="l"/>
            <a:endParaRPr lang="it-IT" sz="1800" dirty="0">
              <a:solidFill>
                <a:schemeClr val="tx1"/>
              </a:solidFill>
            </a:endParaRPr>
          </a:p>
          <a:p>
            <a:pPr algn="l">
              <a:lnSpc>
                <a:spcPct val="124000"/>
              </a:lnSpc>
              <a:spcBef>
                <a:spcPts val="0"/>
              </a:spcBef>
            </a:pPr>
            <a:r>
              <a:rPr lang="it-IT" sz="1800" dirty="0">
                <a:solidFill>
                  <a:schemeClr val="tx1"/>
                </a:solidFill>
              </a:rPr>
              <a:t>L’azione comincia con una </a:t>
            </a:r>
            <a:r>
              <a:rPr lang="it-IT" sz="1800" b="1" dirty="0">
                <a:solidFill>
                  <a:schemeClr val="tx1"/>
                </a:solidFill>
              </a:rPr>
              <a:t>«palla a due</a:t>
            </a:r>
            <a:r>
              <a:rPr lang="it-IT" sz="1800" dirty="0">
                <a:solidFill>
                  <a:schemeClr val="tx1"/>
                </a:solidFill>
              </a:rPr>
              <a:t>», in cui un giocatore per squadra, in corrispondenza del centro campo, salta per indirizzare verso i propri compagni la palla lanciata in alto dall’arbitro. Dal momento in cui riceve la palla, la squadra ha a disposizione </a:t>
            </a:r>
            <a:r>
              <a:rPr lang="it-IT" sz="1800" b="1" dirty="0">
                <a:solidFill>
                  <a:schemeClr val="tx1"/>
                </a:solidFill>
              </a:rPr>
              <a:t>24 secondi </a:t>
            </a:r>
            <a:r>
              <a:rPr lang="it-IT" sz="1800" dirty="0">
                <a:solidFill>
                  <a:schemeClr val="tx1"/>
                </a:solidFill>
              </a:rPr>
              <a:t>per tentare di tirare a canestro. Il gioco è molto veloce, in quanto nessun giocatore può trattenere la palla per più di 5 secondi, senza passarla, palleggiarla o tirarla.</a:t>
            </a:r>
          </a:p>
          <a:p>
            <a:pPr algn="l">
              <a:lnSpc>
                <a:spcPct val="124000"/>
              </a:lnSpc>
              <a:spcBef>
                <a:spcPts val="0"/>
              </a:spcBef>
            </a:pPr>
            <a:r>
              <a:rPr lang="it-IT" sz="1800" dirty="0">
                <a:solidFill>
                  <a:schemeClr val="tx1"/>
                </a:solidFill>
              </a:rPr>
              <a:t>Un giocatore in possesso della palla:</a:t>
            </a:r>
          </a:p>
          <a:p>
            <a:pPr algn="l">
              <a:lnSpc>
                <a:spcPct val="124000"/>
              </a:lnSpc>
              <a:spcBef>
                <a:spcPts val="0"/>
              </a:spcBef>
            </a:pPr>
            <a:r>
              <a:rPr lang="it-IT" sz="1800" dirty="0">
                <a:solidFill>
                  <a:schemeClr val="tx1"/>
                </a:solidFill>
              </a:rPr>
              <a:t>• non può fare più di 2 passi senza palleggiare;</a:t>
            </a:r>
          </a:p>
          <a:p>
            <a:pPr algn="l">
              <a:lnSpc>
                <a:spcPct val="124000"/>
              </a:lnSpc>
              <a:spcBef>
                <a:spcPts val="0"/>
              </a:spcBef>
            </a:pPr>
            <a:r>
              <a:rPr lang="it-IT" sz="1800" dirty="0">
                <a:solidFill>
                  <a:schemeClr val="tx1"/>
                </a:solidFill>
              </a:rPr>
              <a:t>• deve palleggiare con una sola mano;</a:t>
            </a:r>
          </a:p>
          <a:p>
            <a:pPr algn="l">
              <a:lnSpc>
                <a:spcPct val="124000"/>
              </a:lnSpc>
              <a:spcBef>
                <a:spcPts val="0"/>
              </a:spcBef>
            </a:pPr>
            <a:r>
              <a:rPr lang="it-IT" sz="1800" dirty="0">
                <a:solidFill>
                  <a:schemeClr val="tx1"/>
                </a:solidFill>
              </a:rPr>
              <a:t>• non può riprendere a palleggiare dopo che ha fermato il pallone.</a:t>
            </a:r>
          </a:p>
          <a:p>
            <a:pPr algn="l">
              <a:lnSpc>
                <a:spcPct val="124000"/>
              </a:lnSpc>
              <a:spcBef>
                <a:spcPts val="0"/>
              </a:spcBef>
            </a:pPr>
            <a:r>
              <a:rPr lang="it-IT" sz="1800" dirty="0">
                <a:solidFill>
                  <a:schemeClr val="tx1"/>
                </a:solidFill>
              </a:rPr>
              <a:t>Un canestro può avere diverso valore a seconda della situazione e della posizione da cui viene realizzato.</a:t>
            </a: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178728"/>
            <a:ext cx="371475" cy="441960"/>
          </a:xfrm>
          <a:prstGeom prst="rect">
            <a:avLst/>
          </a:prstGeom>
        </p:spPr>
      </p:pic>
      <p:pic>
        <p:nvPicPr>
          <p:cNvPr id="12" name="Immagin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178487"/>
            <a:ext cx="1368152" cy="442201"/>
          </a:xfrm>
          <a:prstGeom prst="rect">
            <a:avLst/>
          </a:prstGeom>
          <a:ln>
            <a:solidFill>
              <a:schemeClr val="bg1"/>
            </a:solidFill>
          </a:ln>
        </p:spPr>
      </p:pic>
      <p:pic>
        <p:nvPicPr>
          <p:cNvPr id="2" name="Picture 2" descr="C:\Users\SBettini\Desktop\Clipboard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763" y="3948944"/>
            <a:ext cx="8339981" cy="2634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1147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755576" y="620688"/>
            <a:ext cx="7704856" cy="3802631"/>
          </a:xfrm>
        </p:spPr>
        <p:txBody>
          <a:bodyPr>
            <a:normAutofit fontScale="70000" lnSpcReduction="20000"/>
          </a:bodyPr>
          <a:lstStyle/>
          <a:p>
            <a:pPr algn="l"/>
            <a:r>
              <a:rPr lang="it-IT" sz="2800" b="1" dirty="0">
                <a:solidFill>
                  <a:schemeClr val="tx2"/>
                </a:solidFill>
              </a:rPr>
              <a:t>Aspetti funzionali</a:t>
            </a:r>
          </a:p>
          <a:p>
            <a:pPr algn="l">
              <a:lnSpc>
                <a:spcPct val="134000"/>
              </a:lnSpc>
              <a:spcBef>
                <a:spcPts val="0"/>
              </a:spcBef>
            </a:pPr>
            <a:endParaRPr lang="it-IT" dirty="0">
              <a:solidFill>
                <a:schemeClr val="tx1"/>
              </a:solidFill>
            </a:endParaRPr>
          </a:p>
          <a:p>
            <a:pPr algn="l">
              <a:lnSpc>
                <a:spcPct val="134000"/>
              </a:lnSpc>
              <a:spcBef>
                <a:spcPts val="0"/>
              </a:spcBef>
            </a:pPr>
            <a:r>
              <a:rPr lang="it-IT" sz="2000" dirty="0">
                <a:solidFill>
                  <a:schemeClr val="tx1"/>
                </a:solidFill>
              </a:rPr>
              <a:t>Giocare a pallacanestro richiede forza, velocità, resistenza, equilibrio e coordinazione.</a:t>
            </a:r>
          </a:p>
          <a:p>
            <a:pPr algn="l">
              <a:lnSpc>
                <a:spcPct val="134000"/>
              </a:lnSpc>
              <a:spcBef>
                <a:spcPts val="0"/>
              </a:spcBef>
            </a:pPr>
            <a:r>
              <a:rPr lang="it-IT" sz="2000" dirty="0">
                <a:solidFill>
                  <a:schemeClr val="tx1"/>
                </a:solidFill>
              </a:rPr>
              <a:t>I fondamentali individuali che si devono padroneggiare per farlo in modo opportuno sono il palleggio, il passaggio, il tiro e la posizione di difesa.</a:t>
            </a:r>
          </a:p>
          <a:p>
            <a:pPr algn="l">
              <a:lnSpc>
                <a:spcPct val="134000"/>
              </a:lnSpc>
              <a:spcBef>
                <a:spcPts val="0"/>
              </a:spcBef>
            </a:pPr>
            <a:r>
              <a:rPr lang="it-IT" sz="2000" dirty="0">
                <a:solidFill>
                  <a:schemeClr val="tx1"/>
                </a:solidFill>
              </a:rPr>
              <a:t>• Il </a:t>
            </a:r>
            <a:r>
              <a:rPr lang="it-IT" sz="2000" b="1" dirty="0">
                <a:solidFill>
                  <a:schemeClr val="tx1"/>
                </a:solidFill>
              </a:rPr>
              <a:t>palleggio </a:t>
            </a:r>
            <a:r>
              <a:rPr lang="it-IT" sz="2000" dirty="0">
                <a:solidFill>
                  <a:schemeClr val="tx1"/>
                </a:solidFill>
              </a:rPr>
              <a:t>consente di portare la palla verso la zona di attacco, facendola rimbalzare a terra. Può essere </a:t>
            </a:r>
            <a:r>
              <a:rPr lang="it-IT" sz="2000" b="1" dirty="0">
                <a:solidFill>
                  <a:schemeClr val="tx1"/>
                </a:solidFill>
              </a:rPr>
              <a:t>basso </a:t>
            </a:r>
            <a:r>
              <a:rPr lang="it-IT" sz="2000" dirty="0">
                <a:solidFill>
                  <a:schemeClr val="tx1"/>
                </a:solidFill>
              </a:rPr>
              <a:t>quando, stando fermi, si difende il pallone da giocatori avversari; può essere alto, quando ci si trova in movimento e l’avversario non marca troppo da vicino. Per imparare la tecnica del </a:t>
            </a:r>
            <a:r>
              <a:rPr lang="it-IT" sz="2000" b="1" dirty="0">
                <a:solidFill>
                  <a:schemeClr val="tx1"/>
                </a:solidFill>
              </a:rPr>
              <a:t>palleggio alto</a:t>
            </a:r>
            <a:r>
              <a:rPr lang="it-IT" sz="2000" dirty="0">
                <a:solidFill>
                  <a:schemeClr val="tx1"/>
                </a:solidFill>
              </a:rPr>
              <a:t>, bisogna seguire alcuni passaggi:</a:t>
            </a:r>
          </a:p>
          <a:p>
            <a:pPr algn="l">
              <a:lnSpc>
                <a:spcPct val="134000"/>
              </a:lnSpc>
              <a:spcBef>
                <a:spcPts val="0"/>
              </a:spcBef>
            </a:pPr>
            <a:r>
              <a:rPr lang="it-IT" sz="2000" dirty="0">
                <a:solidFill>
                  <a:schemeClr val="tx1"/>
                </a:solidFill>
              </a:rPr>
              <a:t>– tenere il sedere basso, le ginocchia un po’ piegate e la testa alta;</a:t>
            </a:r>
          </a:p>
          <a:p>
            <a:pPr algn="l">
              <a:lnSpc>
                <a:spcPct val="134000"/>
              </a:lnSpc>
              <a:spcBef>
                <a:spcPts val="0"/>
              </a:spcBef>
            </a:pPr>
            <a:r>
              <a:rPr lang="it-IT" sz="2000" dirty="0">
                <a:solidFill>
                  <a:schemeClr val="tx1"/>
                </a:solidFill>
              </a:rPr>
              <a:t>– piegare il braccio e controllare la palla con i polpastrelli;</a:t>
            </a:r>
          </a:p>
          <a:p>
            <a:pPr algn="l">
              <a:lnSpc>
                <a:spcPct val="134000"/>
              </a:lnSpc>
              <a:spcBef>
                <a:spcPts val="0"/>
              </a:spcBef>
            </a:pPr>
            <a:r>
              <a:rPr lang="it-IT" sz="2000" dirty="0">
                <a:solidFill>
                  <a:schemeClr val="tx1"/>
                </a:solidFill>
              </a:rPr>
              <a:t>– distendere il braccio e, con l’aiuto del polso, spingere il pallone dalla parte posteriore un po’ in avanti, facendolo rimbalzare all’altezza dell’anca.</a:t>
            </a:r>
            <a:endParaRPr lang="it-IT" sz="2400" dirty="0">
              <a:solidFill>
                <a:schemeClr val="tx1"/>
              </a:solidFill>
            </a:endParaRP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4288" y="178728"/>
            <a:ext cx="371475" cy="441960"/>
          </a:xfrm>
          <a:prstGeom prst="rect">
            <a:avLst/>
          </a:prstGeom>
        </p:spPr>
      </p:pic>
      <p:pic>
        <p:nvPicPr>
          <p:cNvPr id="11" name="Immagin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6336" y="178487"/>
            <a:ext cx="1368152" cy="442201"/>
          </a:xfrm>
          <a:prstGeom prst="rect">
            <a:avLst/>
          </a:prstGeom>
          <a:ln>
            <a:solidFill>
              <a:schemeClr val="bg1"/>
            </a:solidFill>
          </a:ln>
        </p:spPr>
      </p:pic>
      <p:sp>
        <p:nvSpPr>
          <p:cNvPr id="13" name="Freccia a destra 12"/>
          <p:cNvSpPr/>
          <p:nvPr/>
        </p:nvSpPr>
        <p:spPr>
          <a:xfrm>
            <a:off x="8028384" y="6165304"/>
            <a:ext cx="72008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Picture 2" descr="C:\Users\SBettini\Desktop\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123" y="3981763"/>
            <a:ext cx="7755086" cy="25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1868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899593" y="764704"/>
            <a:ext cx="7632848" cy="4032448"/>
          </a:xfrm>
        </p:spPr>
        <p:txBody>
          <a:bodyPr>
            <a:normAutofit fontScale="40000" lnSpcReduction="20000"/>
          </a:bodyPr>
          <a:lstStyle/>
          <a:p>
            <a:pPr algn="l"/>
            <a:r>
              <a:rPr lang="it-IT" sz="5000" b="1" dirty="0">
                <a:solidFill>
                  <a:schemeClr val="tx2"/>
                </a:solidFill>
              </a:rPr>
              <a:t>Aspetti funzionali</a:t>
            </a:r>
          </a:p>
          <a:p>
            <a:pPr algn="l"/>
            <a:endParaRPr lang="it-IT" dirty="0">
              <a:solidFill>
                <a:schemeClr val="tx1"/>
              </a:solidFill>
            </a:endParaRPr>
          </a:p>
          <a:p>
            <a:pPr algn="l"/>
            <a:endParaRPr lang="it-IT" dirty="0">
              <a:solidFill>
                <a:schemeClr val="tx1"/>
              </a:solidFill>
            </a:endParaRPr>
          </a:p>
          <a:p>
            <a:pPr algn="l">
              <a:lnSpc>
                <a:spcPct val="134000"/>
              </a:lnSpc>
              <a:spcBef>
                <a:spcPts val="0"/>
              </a:spcBef>
            </a:pPr>
            <a:r>
              <a:rPr lang="it-IT" dirty="0">
                <a:solidFill>
                  <a:schemeClr val="tx1"/>
                </a:solidFill>
              </a:rPr>
              <a:t>• Il </a:t>
            </a:r>
            <a:r>
              <a:rPr lang="it-IT" b="1" dirty="0">
                <a:solidFill>
                  <a:schemeClr val="tx1"/>
                </a:solidFill>
              </a:rPr>
              <a:t>passaggio </a:t>
            </a:r>
            <a:r>
              <a:rPr lang="it-IT" dirty="0">
                <a:solidFill>
                  <a:schemeClr val="tx1"/>
                </a:solidFill>
              </a:rPr>
              <a:t>fa in modo che il pallone si sposti da un compagno all’altro e può essere eseguito con una o due mani. Esso può essere effettuato a due mani dal petto, con battuta a terra, a due mani sopra il capo o a baseball. Per imparare la tecnica del </a:t>
            </a:r>
            <a:r>
              <a:rPr lang="it-IT" b="1" dirty="0">
                <a:solidFill>
                  <a:schemeClr val="tx1"/>
                </a:solidFill>
              </a:rPr>
              <a:t>passaggio a due mani dal petto</a:t>
            </a:r>
            <a:r>
              <a:rPr lang="it-IT" dirty="0">
                <a:solidFill>
                  <a:schemeClr val="tx1"/>
                </a:solidFill>
              </a:rPr>
              <a:t>, indicato per distanze brevi, bisogna seguire alcuni passaggi:</a:t>
            </a:r>
          </a:p>
          <a:p>
            <a:pPr algn="l">
              <a:lnSpc>
                <a:spcPct val="134000"/>
              </a:lnSpc>
              <a:spcBef>
                <a:spcPts val="0"/>
              </a:spcBef>
            </a:pPr>
            <a:r>
              <a:rPr lang="it-IT" dirty="0">
                <a:solidFill>
                  <a:schemeClr val="tx1"/>
                </a:solidFill>
              </a:rPr>
              <a:t>– tenere il pallone al petto con le braccia piegate e i gomiti larghi;</a:t>
            </a:r>
          </a:p>
          <a:p>
            <a:pPr algn="l">
              <a:lnSpc>
                <a:spcPct val="134000"/>
              </a:lnSpc>
              <a:spcBef>
                <a:spcPts val="0"/>
              </a:spcBef>
            </a:pPr>
            <a:r>
              <a:rPr lang="it-IT" dirty="0">
                <a:solidFill>
                  <a:schemeClr val="tx1"/>
                </a:solidFill>
              </a:rPr>
              <a:t>– distendere le gambe e le braccia verso il compagno a cui è indirizzato il passaggio e completare il movimento spingendo con i polsi e le dita, in modo che i palmi si trovino rivolti in fuori.</a:t>
            </a:r>
          </a:p>
          <a:p>
            <a:pPr algn="l">
              <a:lnSpc>
                <a:spcPct val="134000"/>
              </a:lnSpc>
              <a:spcBef>
                <a:spcPts val="0"/>
              </a:spcBef>
            </a:pPr>
            <a:r>
              <a:rPr lang="it-IT" dirty="0">
                <a:solidFill>
                  <a:schemeClr val="tx1"/>
                </a:solidFill>
              </a:rPr>
              <a:t>Per imparare la tecnica del </a:t>
            </a:r>
            <a:r>
              <a:rPr lang="it-IT" b="1" dirty="0">
                <a:solidFill>
                  <a:schemeClr val="tx1"/>
                </a:solidFill>
              </a:rPr>
              <a:t>passaggio a baseball</a:t>
            </a:r>
            <a:r>
              <a:rPr lang="it-IT" dirty="0">
                <a:solidFill>
                  <a:schemeClr val="tx1"/>
                </a:solidFill>
              </a:rPr>
              <a:t>, usato per le lunghe distanze, bisogna, invece:</a:t>
            </a:r>
          </a:p>
          <a:p>
            <a:pPr algn="l">
              <a:lnSpc>
                <a:spcPct val="134000"/>
              </a:lnSpc>
              <a:spcBef>
                <a:spcPts val="0"/>
              </a:spcBef>
            </a:pPr>
            <a:r>
              <a:rPr lang="it-IT" dirty="0">
                <a:solidFill>
                  <a:schemeClr val="tx1"/>
                </a:solidFill>
              </a:rPr>
              <a:t>– portare la palla di lato all’altezza della spalla, sostenendo il pallone da dietro con il palmo della mano di spinta e davanti con l’altra mano;</a:t>
            </a:r>
          </a:p>
          <a:p>
            <a:pPr algn="l">
              <a:lnSpc>
                <a:spcPct val="134000"/>
              </a:lnSpc>
              <a:spcBef>
                <a:spcPts val="0"/>
              </a:spcBef>
            </a:pPr>
            <a:r>
              <a:rPr lang="it-IT" dirty="0">
                <a:solidFill>
                  <a:schemeClr val="tx1"/>
                </a:solidFill>
              </a:rPr>
              <a:t>– tenendo avanti il piede opposto al braccio di lancio, distendere il braccio di lancio e completare il movimento con una frustata del polso, spostando il peso del corpo in avanti. Il pallone passato deve essere ricevuto da un compagno.</a:t>
            </a:r>
          </a:p>
          <a:p>
            <a:pPr algn="l"/>
            <a:endParaRPr lang="it-IT" dirty="0">
              <a:solidFill>
                <a:schemeClr val="tx1"/>
              </a:solidFill>
            </a:endParaRP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178728"/>
            <a:ext cx="371475" cy="441960"/>
          </a:xfrm>
          <a:prstGeom prst="rect">
            <a:avLst/>
          </a:prstGeom>
        </p:spPr>
      </p:pic>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178487"/>
            <a:ext cx="1368152" cy="442201"/>
          </a:xfrm>
          <a:prstGeom prst="rect">
            <a:avLst/>
          </a:prstGeom>
          <a:ln>
            <a:solidFill>
              <a:schemeClr val="bg1"/>
            </a:solidFill>
          </a:ln>
        </p:spPr>
      </p:pic>
      <p:sp>
        <p:nvSpPr>
          <p:cNvPr id="12" name="Freccia a destra 11"/>
          <p:cNvSpPr/>
          <p:nvPr/>
        </p:nvSpPr>
        <p:spPr>
          <a:xfrm>
            <a:off x="8112664" y="6021288"/>
            <a:ext cx="72008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098" name="Picture 2" descr="C:\Users\SBettini\Desktop\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88" y="4383452"/>
            <a:ext cx="4477049" cy="22070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SBettini\Desktop\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3458" y="4288593"/>
            <a:ext cx="4250536" cy="2294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425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899593" y="764703"/>
            <a:ext cx="7632848" cy="5818855"/>
          </a:xfrm>
        </p:spPr>
        <p:txBody>
          <a:bodyPr>
            <a:normAutofit/>
          </a:bodyPr>
          <a:lstStyle/>
          <a:p>
            <a:pPr algn="l"/>
            <a:r>
              <a:rPr lang="it-IT" sz="2000" b="1" dirty="0">
                <a:solidFill>
                  <a:schemeClr val="tx2"/>
                </a:solidFill>
              </a:rPr>
              <a:t>Aspetti funzionali</a:t>
            </a:r>
          </a:p>
          <a:p>
            <a:pPr algn="l"/>
            <a:endParaRPr lang="it-IT" dirty="0">
              <a:solidFill>
                <a:schemeClr val="tx1"/>
              </a:solidFill>
            </a:endParaRPr>
          </a:p>
          <a:p>
            <a:pPr algn="l">
              <a:lnSpc>
                <a:spcPct val="134000"/>
              </a:lnSpc>
              <a:spcBef>
                <a:spcPts val="0"/>
              </a:spcBef>
            </a:pPr>
            <a:r>
              <a:rPr lang="it-IT" sz="1600" dirty="0">
                <a:solidFill>
                  <a:schemeClr val="tx1"/>
                </a:solidFill>
              </a:rPr>
              <a:t>• Il </a:t>
            </a:r>
            <a:r>
              <a:rPr lang="it-IT" sz="1600" b="1" dirty="0">
                <a:solidFill>
                  <a:schemeClr val="tx1"/>
                </a:solidFill>
              </a:rPr>
              <a:t>tiro </a:t>
            </a:r>
            <a:r>
              <a:rPr lang="it-IT" sz="1600" dirty="0">
                <a:solidFill>
                  <a:schemeClr val="tx1"/>
                </a:solidFill>
              </a:rPr>
              <a:t>ha l’obiettivo di far entrare il pallone nel canestro imprimendogli una traiettoria prima ascendente e poi discendente. Può essere piazzato o avvenire in corsa. Per imparare la tecnica del </a:t>
            </a:r>
            <a:r>
              <a:rPr lang="it-IT" sz="1600" b="1" dirty="0">
                <a:solidFill>
                  <a:schemeClr val="tx1"/>
                </a:solidFill>
              </a:rPr>
              <a:t>tiro piazzato</a:t>
            </a:r>
            <a:r>
              <a:rPr lang="it-IT" sz="1600" dirty="0">
                <a:solidFill>
                  <a:schemeClr val="tx1"/>
                </a:solidFill>
              </a:rPr>
              <a:t>, bisogna seguire alcuni passaggi:</a:t>
            </a:r>
          </a:p>
          <a:p>
            <a:pPr algn="l">
              <a:lnSpc>
                <a:spcPct val="134000"/>
              </a:lnSpc>
              <a:spcBef>
                <a:spcPts val="0"/>
              </a:spcBef>
            </a:pPr>
            <a:r>
              <a:rPr lang="it-IT" sz="1600" dirty="0">
                <a:solidFill>
                  <a:schemeClr val="tx1"/>
                </a:solidFill>
              </a:rPr>
              <a:t>– tenere i piedi rivolti verso il canestro e le ginocchia piegate;</a:t>
            </a:r>
          </a:p>
          <a:p>
            <a:pPr algn="l">
              <a:lnSpc>
                <a:spcPct val="134000"/>
              </a:lnSpc>
              <a:spcBef>
                <a:spcPts val="0"/>
              </a:spcBef>
            </a:pPr>
            <a:r>
              <a:rPr lang="it-IT" sz="1600" dirty="0">
                <a:solidFill>
                  <a:schemeClr val="tx1"/>
                </a:solidFill>
              </a:rPr>
              <a:t>– portare la palla sopra la testa con entrambe le mani, tenendola in appoggio sui polpastrelli della mano di lancio;</a:t>
            </a:r>
          </a:p>
          <a:p>
            <a:pPr algn="l">
              <a:lnSpc>
                <a:spcPct val="134000"/>
              </a:lnSpc>
              <a:spcBef>
                <a:spcPts val="0"/>
              </a:spcBef>
            </a:pPr>
            <a:r>
              <a:rPr lang="it-IT" sz="1600" dirty="0">
                <a:solidFill>
                  <a:schemeClr val="tx1"/>
                </a:solidFill>
              </a:rPr>
              <a:t>– guardando il canestro, distendere </a:t>
            </a:r>
          </a:p>
          <a:p>
            <a:pPr algn="l">
              <a:lnSpc>
                <a:spcPct val="134000"/>
              </a:lnSpc>
              <a:spcBef>
                <a:spcPts val="0"/>
              </a:spcBef>
            </a:pPr>
            <a:r>
              <a:rPr lang="it-IT" sz="1600" dirty="0">
                <a:solidFill>
                  <a:schemeClr val="tx1"/>
                </a:solidFill>
              </a:rPr>
              <a:t>progressivamente gambe, braccia, </a:t>
            </a:r>
          </a:p>
          <a:p>
            <a:pPr algn="l">
              <a:lnSpc>
                <a:spcPct val="134000"/>
              </a:lnSpc>
              <a:spcBef>
                <a:spcPts val="0"/>
              </a:spcBef>
            </a:pPr>
            <a:r>
              <a:rPr lang="it-IT" sz="1600" dirty="0">
                <a:solidFill>
                  <a:schemeClr val="tx1"/>
                </a:solidFill>
              </a:rPr>
              <a:t>spalle e braccio di tiro, completando </a:t>
            </a:r>
          </a:p>
          <a:p>
            <a:pPr algn="l">
              <a:lnSpc>
                <a:spcPct val="134000"/>
              </a:lnSpc>
              <a:spcBef>
                <a:spcPts val="0"/>
              </a:spcBef>
            </a:pPr>
            <a:r>
              <a:rPr lang="it-IT" sz="1600" dirty="0">
                <a:solidFill>
                  <a:schemeClr val="tx1"/>
                </a:solidFill>
              </a:rPr>
              <a:t>il movimento con una frustata </a:t>
            </a:r>
          </a:p>
          <a:p>
            <a:pPr algn="l">
              <a:lnSpc>
                <a:spcPct val="134000"/>
              </a:lnSpc>
              <a:spcBef>
                <a:spcPts val="0"/>
              </a:spcBef>
            </a:pPr>
            <a:r>
              <a:rPr lang="it-IT" sz="1600" dirty="0">
                <a:solidFill>
                  <a:schemeClr val="tx1"/>
                </a:solidFill>
              </a:rPr>
              <a:t>del polso e imprimendo alla palla </a:t>
            </a:r>
          </a:p>
          <a:p>
            <a:pPr algn="l">
              <a:lnSpc>
                <a:spcPct val="134000"/>
              </a:lnSpc>
              <a:spcBef>
                <a:spcPts val="0"/>
              </a:spcBef>
            </a:pPr>
            <a:r>
              <a:rPr lang="it-IT" sz="1600" dirty="0">
                <a:solidFill>
                  <a:schemeClr val="tx1"/>
                </a:solidFill>
              </a:rPr>
              <a:t>un movimento rotatorio.</a:t>
            </a: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178728"/>
            <a:ext cx="371475" cy="441960"/>
          </a:xfrm>
          <a:prstGeom prst="rect">
            <a:avLst/>
          </a:prstGeom>
        </p:spPr>
      </p:pic>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178487"/>
            <a:ext cx="1368152" cy="442201"/>
          </a:xfrm>
          <a:prstGeom prst="rect">
            <a:avLst/>
          </a:prstGeom>
          <a:ln>
            <a:solidFill>
              <a:schemeClr val="bg1"/>
            </a:solidFill>
          </a:ln>
        </p:spPr>
      </p:pic>
      <p:sp>
        <p:nvSpPr>
          <p:cNvPr id="12" name="Freccia a destra 11"/>
          <p:cNvSpPr/>
          <p:nvPr/>
        </p:nvSpPr>
        <p:spPr>
          <a:xfrm>
            <a:off x="8087913" y="6184660"/>
            <a:ext cx="72008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Picture 2" descr="C:\Users\SBettini\Desktop\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7109" y="3211822"/>
            <a:ext cx="4326734" cy="2972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502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899593" y="764704"/>
            <a:ext cx="7632848" cy="5472608"/>
          </a:xfrm>
        </p:spPr>
        <p:txBody>
          <a:bodyPr>
            <a:normAutofit/>
          </a:bodyPr>
          <a:lstStyle/>
          <a:p>
            <a:pPr algn="l"/>
            <a:r>
              <a:rPr lang="it-IT" sz="2000" b="1" dirty="0">
                <a:solidFill>
                  <a:schemeClr val="tx2"/>
                </a:solidFill>
              </a:rPr>
              <a:t>Aspetti funzionali</a:t>
            </a:r>
          </a:p>
          <a:p>
            <a:pPr algn="l"/>
            <a:endParaRPr lang="it-IT" sz="1800" dirty="0">
              <a:solidFill>
                <a:schemeClr val="tx1"/>
              </a:solidFill>
            </a:endParaRPr>
          </a:p>
          <a:p>
            <a:pPr algn="l">
              <a:lnSpc>
                <a:spcPct val="114000"/>
              </a:lnSpc>
              <a:spcBef>
                <a:spcPts val="0"/>
              </a:spcBef>
            </a:pPr>
            <a:r>
              <a:rPr lang="it-IT" sz="1600" dirty="0">
                <a:solidFill>
                  <a:schemeClr val="tx1"/>
                </a:solidFill>
              </a:rPr>
              <a:t>Per imparare la tecnica del </a:t>
            </a:r>
            <a:r>
              <a:rPr lang="it-IT" sz="1600" b="1" dirty="0">
                <a:solidFill>
                  <a:schemeClr val="tx1"/>
                </a:solidFill>
              </a:rPr>
              <a:t>tiro in corsa, </a:t>
            </a:r>
            <a:r>
              <a:rPr lang="it-IT" sz="1600" dirty="0">
                <a:solidFill>
                  <a:schemeClr val="tx1"/>
                </a:solidFill>
              </a:rPr>
              <a:t>bisogna, invece:</a:t>
            </a:r>
          </a:p>
          <a:p>
            <a:pPr algn="l">
              <a:lnSpc>
                <a:spcPct val="114000"/>
              </a:lnSpc>
              <a:spcBef>
                <a:spcPts val="0"/>
              </a:spcBef>
            </a:pPr>
            <a:r>
              <a:rPr lang="it-IT" sz="1600" dirty="0">
                <a:solidFill>
                  <a:schemeClr val="tx1"/>
                </a:solidFill>
              </a:rPr>
              <a:t>– bloccare il pallone e appoggiare il piede destro (se si è destri);</a:t>
            </a:r>
          </a:p>
          <a:p>
            <a:pPr algn="l">
              <a:lnSpc>
                <a:spcPct val="114000"/>
              </a:lnSpc>
              <a:spcBef>
                <a:spcPts val="0"/>
              </a:spcBef>
            </a:pPr>
            <a:r>
              <a:rPr lang="it-IT" sz="1600" dirty="0">
                <a:solidFill>
                  <a:schemeClr val="tx1"/>
                </a:solidFill>
              </a:rPr>
              <a:t>– appoggiare il piede sinistro e iniziare a darsi la spinta verso l’alto;</a:t>
            </a:r>
          </a:p>
          <a:p>
            <a:pPr algn="l">
              <a:lnSpc>
                <a:spcPct val="114000"/>
              </a:lnSpc>
              <a:spcBef>
                <a:spcPts val="0"/>
              </a:spcBef>
            </a:pPr>
            <a:r>
              <a:rPr lang="it-IT" sz="1600" dirty="0">
                <a:solidFill>
                  <a:schemeClr val="tx1"/>
                </a:solidFill>
              </a:rPr>
              <a:t>– staccare alzando la gamba destra, darsi lo slancio con gli arti superiori, portare il pallone in alto e lasciarlo nel punto più alto del salto;</a:t>
            </a:r>
          </a:p>
          <a:p>
            <a:pPr algn="l">
              <a:lnSpc>
                <a:spcPct val="114000"/>
              </a:lnSpc>
              <a:spcBef>
                <a:spcPts val="0"/>
              </a:spcBef>
            </a:pPr>
            <a:r>
              <a:rPr lang="it-IT" sz="1600" dirty="0">
                <a:solidFill>
                  <a:schemeClr val="tx1"/>
                </a:solidFill>
              </a:rPr>
              <a:t>– ricadere a terra piegando le ginocchia.</a:t>
            </a:r>
            <a:endParaRPr lang="it-IT" sz="1600" dirty="0"/>
          </a:p>
          <a:p>
            <a:pPr algn="l">
              <a:lnSpc>
                <a:spcPct val="114000"/>
              </a:lnSpc>
              <a:spcBef>
                <a:spcPts val="0"/>
              </a:spcBef>
            </a:pPr>
            <a:r>
              <a:rPr lang="it-IT" sz="1600" dirty="0">
                <a:solidFill>
                  <a:schemeClr val="tx1"/>
                </a:solidFill>
              </a:rPr>
              <a:t>• La </a:t>
            </a:r>
            <a:r>
              <a:rPr lang="it-IT" sz="1600" b="1" dirty="0">
                <a:solidFill>
                  <a:schemeClr val="tx1"/>
                </a:solidFill>
              </a:rPr>
              <a:t>posizione di difesa </a:t>
            </a:r>
            <a:r>
              <a:rPr lang="it-IT" sz="1600" dirty="0">
                <a:solidFill>
                  <a:schemeClr val="tx1"/>
                </a:solidFill>
              </a:rPr>
              <a:t>consiste nell’ostruire il passaggio all’avversario tenendo le ginocchia piegate e restando in appoggio sugli avampiedi. Le braccia devono rimanere larghe e basse, se l’avversario sta palleggiando, e alte, se invece questo sta per tirare.</a:t>
            </a: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178728"/>
            <a:ext cx="371475" cy="441960"/>
          </a:xfrm>
          <a:prstGeom prst="rect">
            <a:avLst/>
          </a:prstGeom>
        </p:spPr>
      </p:pic>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178487"/>
            <a:ext cx="1368152" cy="442201"/>
          </a:xfrm>
          <a:prstGeom prst="rect">
            <a:avLst/>
          </a:prstGeom>
          <a:ln>
            <a:solidFill>
              <a:schemeClr val="bg1"/>
            </a:solidFill>
          </a:ln>
        </p:spPr>
      </p:pic>
      <p:pic>
        <p:nvPicPr>
          <p:cNvPr id="2" name="Picture 2" descr="C:\Users\SBettini\Desktop\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861" y="4395198"/>
            <a:ext cx="2335654" cy="19238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SBettini\Desktop\7.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4741" y="4184413"/>
            <a:ext cx="2922415" cy="21359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SBettini\Desktop\8.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5532" y="4481324"/>
            <a:ext cx="2511314" cy="1807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193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971600" y="908720"/>
            <a:ext cx="7416824" cy="4536504"/>
          </a:xfrm>
        </p:spPr>
        <p:txBody>
          <a:bodyPr>
            <a:normAutofit/>
          </a:bodyPr>
          <a:lstStyle/>
          <a:p>
            <a:pPr algn="l">
              <a:lnSpc>
                <a:spcPct val="120000"/>
              </a:lnSpc>
            </a:pPr>
            <a:r>
              <a:rPr lang="it-IT" sz="2700" b="1" dirty="0">
                <a:solidFill>
                  <a:schemeClr val="tx2"/>
                </a:solidFill>
              </a:rPr>
              <a:t>Aspetti relazionali</a:t>
            </a:r>
          </a:p>
          <a:p>
            <a:pPr algn="l"/>
            <a:endParaRPr lang="it-IT" sz="1400" dirty="0">
              <a:solidFill>
                <a:schemeClr val="tx1"/>
              </a:solidFill>
            </a:endParaRPr>
          </a:p>
          <a:p>
            <a:pPr algn="l">
              <a:lnSpc>
                <a:spcPct val="124000"/>
              </a:lnSpc>
              <a:spcBef>
                <a:spcPts val="0"/>
              </a:spcBef>
            </a:pPr>
            <a:r>
              <a:rPr lang="it-IT" sz="1400" dirty="0">
                <a:solidFill>
                  <a:schemeClr val="tx1"/>
                </a:solidFill>
              </a:rPr>
              <a:t>Anche se per praticare la pallacanestro tutti i giocatori devono essere in grado di difendere e tirare dalle diverse posizioni in cui si trovano, tuttavia i giocatori assumono spesso dei ruoli prestabiliti per migliorare il risultato dell’azione.</a:t>
            </a:r>
          </a:p>
          <a:p>
            <a:pPr algn="l">
              <a:lnSpc>
                <a:spcPct val="124000"/>
              </a:lnSpc>
              <a:spcBef>
                <a:spcPts val="0"/>
              </a:spcBef>
            </a:pPr>
            <a:r>
              <a:rPr lang="it-IT" sz="1400" dirty="0">
                <a:solidFill>
                  <a:schemeClr val="tx1"/>
                </a:solidFill>
              </a:rPr>
              <a:t>• Il </a:t>
            </a:r>
            <a:r>
              <a:rPr lang="it-IT" sz="1400" b="1" i="1" dirty="0">
                <a:solidFill>
                  <a:schemeClr val="tx1"/>
                </a:solidFill>
              </a:rPr>
              <a:t>playmaker </a:t>
            </a:r>
            <a:r>
              <a:rPr lang="it-IT" sz="1400" dirty="0">
                <a:solidFill>
                  <a:schemeClr val="tx1"/>
                </a:solidFill>
              </a:rPr>
              <a:t>è il regista della squadra, occupa la posizione più arretrata e deve essere in grado di impostare l’attacco, mantenendo una visione globale dell’azione. Molto spesso è il giocatore di statura minore.</a:t>
            </a:r>
          </a:p>
          <a:p>
            <a:pPr algn="l">
              <a:lnSpc>
                <a:spcPct val="124000"/>
              </a:lnSpc>
              <a:spcBef>
                <a:spcPts val="0"/>
              </a:spcBef>
            </a:pPr>
            <a:r>
              <a:rPr lang="it-IT" sz="1400" dirty="0">
                <a:solidFill>
                  <a:schemeClr val="tx1"/>
                </a:solidFill>
              </a:rPr>
              <a:t>• La </a:t>
            </a:r>
            <a:r>
              <a:rPr lang="it-IT" sz="1400" b="1" dirty="0">
                <a:solidFill>
                  <a:schemeClr val="tx1"/>
                </a:solidFill>
              </a:rPr>
              <a:t>guardia </a:t>
            </a:r>
            <a:r>
              <a:rPr lang="it-IT" sz="1400" dirty="0">
                <a:solidFill>
                  <a:schemeClr val="tx1"/>
                </a:solidFill>
              </a:rPr>
              <a:t>si trova in posizione leggermente più avanzata rispetto al </a:t>
            </a:r>
            <a:r>
              <a:rPr lang="it-IT" sz="1400" i="1" dirty="0">
                <a:solidFill>
                  <a:schemeClr val="tx1"/>
                </a:solidFill>
              </a:rPr>
              <a:t>playmaker</a:t>
            </a:r>
            <a:r>
              <a:rPr lang="it-IT" sz="1400" dirty="0">
                <a:solidFill>
                  <a:schemeClr val="tx1"/>
                </a:solidFill>
              </a:rPr>
              <a:t>, lo accompagna nell’azione e spesso tenta dei tiri da fuori area.</a:t>
            </a:r>
          </a:p>
          <a:p>
            <a:pPr algn="l">
              <a:lnSpc>
                <a:spcPct val="124000"/>
              </a:lnSpc>
              <a:spcBef>
                <a:spcPts val="0"/>
              </a:spcBef>
            </a:pPr>
            <a:r>
              <a:rPr lang="it-IT" sz="1400" dirty="0">
                <a:solidFill>
                  <a:schemeClr val="tx1"/>
                </a:solidFill>
              </a:rPr>
              <a:t>• Il </a:t>
            </a:r>
            <a:r>
              <a:rPr lang="it-IT" sz="1400" b="1" i="1" dirty="0">
                <a:solidFill>
                  <a:schemeClr val="tx1"/>
                </a:solidFill>
              </a:rPr>
              <a:t>pivot </a:t>
            </a:r>
            <a:r>
              <a:rPr lang="it-IT" sz="1400" dirty="0">
                <a:solidFill>
                  <a:schemeClr val="tx1"/>
                </a:solidFill>
              </a:rPr>
              <a:t>è generalmente il giocatore più alto e potente e si posiziona al centro dell’area avversaria, con le spalle al canestro.</a:t>
            </a:r>
          </a:p>
          <a:p>
            <a:pPr algn="l">
              <a:lnSpc>
                <a:spcPct val="124000"/>
              </a:lnSpc>
              <a:spcBef>
                <a:spcPts val="0"/>
              </a:spcBef>
            </a:pPr>
            <a:r>
              <a:rPr lang="it-IT" sz="1400" dirty="0">
                <a:solidFill>
                  <a:schemeClr val="tx1"/>
                </a:solidFill>
              </a:rPr>
              <a:t>• L’</a:t>
            </a:r>
            <a:r>
              <a:rPr lang="it-IT" sz="1400" b="1" dirty="0">
                <a:solidFill>
                  <a:schemeClr val="tx1"/>
                </a:solidFill>
              </a:rPr>
              <a:t>ala grande </a:t>
            </a:r>
            <a:r>
              <a:rPr lang="it-IT" sz="1400" dirty="0">
                <a:solidFill>
                  <a:schemeClr val="tx1"/>
                </a:solidFill>
              </a:rPr>
              <a:t>si posiziona vicino al </a:t>
            </a:r>
            <a:r>
              <a:rPr lang="it-IT" sz="1400" i="1" dirty="0">
                <a:solidFill>
                  <a:schemeClr val="tx1"/>
                </a:solidFill>
              </a:rPr>
              <a:t>pivot </a:t>
            </a:r>
            <a:r>
              <a:rPr lang="it-IT" sz="1400" dirty="0">
                <a:solidFill>
                  <a:schemeClr val="tx1"/>
                </a:solidFill>
              </a:rPr>
              <a:t>nella zona laterale dell’area avversaria e deve essere in grado di segnare da sotto al canestro.</a:t>
            </a:r>
          </a:p>
          <a:p>
            <a:pPr algn="l">
              <a:lnSpc>
                <a:spcPct val="124000"/>
              </a:lnSpc>
              <a:spcBef>
                <a:spcPts val="0"/>
              </a:spcBef>
            </a:pPr>
            <a:r>
              <a:rPr lang="it-IT" sz="1400" dirty="0">
                <a:solidFill>
                  <a:schemeClr val="tx1"/>
                </a:solidFill>
              </a:rPr>
              <a:t>• L’</a:t>
            </a:r>
            <a:r>
              <a:rPr lang="it-IT" sz="1400" b="1" dirty="0">
                <a:solidFill>
                  <a:schemeClr val="tx1"/>
                </a:solidFill>
              </a:rPr>
              <a:t>ala piccola </a:t>
            </a:r>
            <a:r>
              <a:rPr lang="it-IT" sz="1400" dirty="0">
                <a:solidFill>
                  <a:schemeClr val="tx1"/>
                </a:solidFill>
              </a:rPr>
              <a:t>si trova in uno degli angoli del campo e attacca dall’esterno.</a:t>
            </a: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178728"/>
            <a:ext cx="371475" cy="441960"/>
          </a:xfrm>
          <a:prstGeom prst="rect">
            <a:avLst/>
          </a:prstGeom>
        </p:spPr>
      </p:pic>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178487"/>
            <a:ext cx="1368152" cy="442201"/>
          </a:xfrm>
          <a:prstGeom prst="rect">
            <a:avLst/>
          </a:prstGeom>
          <a:ln>
            <a:solidFill>
              <a:schemeClr val="bg1"/>
            </a:solidFill>
          </a:ln>
        </p:spPr>
      </p:pic>
      <p:sp>
        <p:nvSpPr>
          <p:cNvPr id="9" name="Freccia a destra 8"/>
          <p:cNvSpPr/>
          <p:nvPr/>
        </p:nvSpPr>
        <p:spPr>
          <a:xfrm>
            <a:off x="8077524" y="6165304"/>
            <a:ext cx="72008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73623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971600" y="908720"/>
            <a:ext cx="7416824" cy="4752528"/>
          </a:xfrm>
        </p:spPr>
        <p:txBody>
          <a:bodyPr>
            <a:normAutofit/>
          </a:bodyPr>
          <a:lstStyle/>
          <a:p>
            <a:pPr algn="l">
              <a:lnSpc>
                <a:spcPct val="120000"/>
              </a:lnSpc>
            </a:pPr>
            <a:r>
              <a:rPr lang="it-IT" sz="2500" b="1" dirty="0">
                <a:solidFill>
                  <a:schemeClr val="tx2"/>
                </a:solidFill>
              </a:rPr>
              <a:t>Aspetti relazionali</a:t>
            </a:r>
          </a:p>
          <a:p>
            <a:pPr algn="l"/>
            <a:endParaRPr lang="it-IT" sz="1400" dirty="0">
              <a:solidFill>
                <a:schemeClr val="tx1"/>
              </a:solidFill>
            </a:endParaRPr>
          </a:p>
          <a:p>
            <a:pPr algn="l">
              <a:lnSpc>
                <a:spcPct val="114000"/>
              </a:lnSpc>
              <a:spcBef>
                <a:spcPts val="0"/>
              </a:spcBef>
            </a:pPr>
            <a:r>
              <a:rPr lang="it-IT" sz="1400" dirty="0">
                <a:solidFill>
                  <a:schemeClr val="tx1"/>
                </a:solidFill>
              </a:rPr>
              <a:t>Per costruire le azioni, i giocatori elaborano delle </a:t>
            </a:r>
            <a:r>
              <a:rPr lang="it-IT" sz="1400" b="1" dirty="0">
                <a:solidFill>
                  <a:schemeClr val="tx1"/>
                </a:solidFill>
              </a:rPr>
              <a:t>strategie di squadra</a:t>
            </a:r>
            <a:r>
              <a:rPr lang="it-IT" sz="1400" dirty="0">
                <a:solidFill>
                  <a:schemeClr val="tx1"/>
                </a:solidFill>
              </a:rPr>
              <a:t>.</a:t>
            </a:r>
          </a:p>
          <a:p>
            <a:pPr algn="l">
              <a:lnSpc>
                <a:spcPct val="114000"/>
              </a:lnSpc>
              <a:spcBef>
                <a:spcPts val="0"/>
              </a:spcBef>
            </a:pPr>
            <a:r>
              <a:rPr lang="it-IT" sz="1400" dirty="0">
                <a:solidFill>
                  <a:schemeClr val="tx1"/>
                </a:solidFill>
              </a:rPr>
              <a:t>In fase di </a:t>
            </a:r>
            <a:r>
              <a:rPr lang="it-IT" sz="1400" b="1" dirty="0">
                <a:solidFill>
                  <a:schemeClr val="tx1"/>
                </a:solidFill>
              </a:rPr>
              <a:t>attacco </a:t>
            </a:r>
            <a:r>
              <a:rPr lang="it-IT" sz="1400" dirty="0">
                <a:solidFill>
                  <a:schemeClr val="tx1"/>
                </a:solidFill>
              </a:rPr>
              <a:t>è necessario passare la palla eludendo la marcatura avversaria e farsi trovare nella posizione migliore per ricevere i passaggi. Nell’</a:t>
            </a:r>
            <a:r>
              <a:rPr lang="it-IT" sz="1400" b="1" dirty="0">
                <a:solidFill>
                  <a:schemeClr val="tx1"/>
                </a:solidFill>
              </a:rPr>
              <a:t>uno contro uno</a:t>
            </a:r>
            <a:r>
              <a:rPr lang="it-IT" sz="1400" dirty="0">
                <a:solidFill>
                  <a:schemeClr val="tx1"/>
                </a:solidFill>
              </a:rPr>
              <a:t>, per esempio, si cerca di superare il singolo avversario attraverso finte e movimenti rapidi, mentre nel </a:t>
            </a:r>
            <a:r>
              <a:rPr lang="it-IT" sz="1400" b="1" dirty="0">
                <a:solidFill>
                  <a:schemeClr val="tx1"/>
                </a:solidFill>
              </a:rPr>
              <a:t>dai e vai </a:t>
            </a:r>
            <a:r>
              <a:rPr lang="it-IT" sz="1400" dirty="0">
                <a:solidFill>
                  <a:schemeClr val="tx1"/>
                </a:solidFill>
              </a:rPr>
              <a:t>si passa il pallone a un compagno e poi ci si inserisce nella zona del canestro per ricevere il passaggio di ritorno.</a:t>
            </a:r>
          </a:p>
          <a:p>
            <a:pPr algn="l">
              <a:lnSpc>
                <a:spcPct val="114000"/>
              </a:lnSpc>
              <a:spcBef>
                <a:spcPts val="0"/>
              </a:spcBef>
            </a:pPr>
            <a:r>
              <a:rPr lang="it-IT" sz="1400" dirty="0">
                <a:solidFill>
                  <a:schemeClr val="tx1"/>
                </a:solidFill>
              </a:rPr>
              <a:t>Una spettacolare tecnica di attacco è il </a:t>
            </a:r>
            <a:r>
              <a:rPr lang="it-IT" sz="1400" b="1" dirty="0">
                <a:solidFill>
                  <a:schemeClr val="tx1"/>
                </a:solidFill>
              </a:rPr>
              <a:t>contropiede</a:t>
            </a:r>
            <a:r>
              <a:rPr lang="it-IT" sz="1400" dirty="0">
                <a:solidFill>
                  <a:schemeClr val="tx1"/>
                </a:solidFill>
              </a:rPr>
              <a:t>, che prevede una ripartenza improvvisa dalla propria area difensiva di tutti i giocatori di una squadra, nel tentativo di cogliere impreparata la squadra avversaria con l’attacco.</a:t>
            </a:r>
          </a:p>
          <a:p>
            <a:pPr algn="l">
              <a:lnSpc>
                <a:spcPct val="114000"/>
              </a:lnSpc>
              <a:spcBef>
                <a:spcPts val="0"/>
              </a:spcBef>
            </a:pPr>
            <a:r>
              <a:rPr lang="it-IT" sz="1400" dirty="0">
                <a:solidFill>
                  <a:schemeClr val="tx1"/>
                </a:solidFill>
              </a:rPr>
              <a:t>In </a:t>
            </a:r>
            <a:r>
              <a:rPr lang="it-IT" sz="1400" b="1" dirty="0">
                <a:solidFill>
                  <a:schemeClr val="tx1"/>
                </a:solidFill>
              </a:rPr>
              <a:t>difesa</a:t>
            </a:r>
            <a:r>
              <a:rPr lang="it-IT" sz="1400" dirty="0">
                <a:solidFill>
                  <a:schemeClr val="tx1"/>
                </a:solidFill>
              </a:rPr>
              <a:t>, invece, si cerca di fare pressione sull’avversario mediante la difesa </a:t>
            </a:r>
            <a:r>
              <a:rPr lang="it-IT" sz="1400" b="1" dirty="0">
                <a:solidFill>
                  <a:schemeClr val="tx1"/>
                </a:solidFill>
              </a:rPr>
              <a:t>a uomo </a:t>
            </a:r>
            <a:r>
              <a:rPr lang="it-IT" sz="1400" dirty="0">
                <a:solidFill>
                  <a:schemeClr val="tx1"/>
                </a:solidFill>
              </a:rPr>
              <a:t>o attraverso la difesa </a:t>
            </a:r>
            <a:r>
              <a:rPr lang="it-IT" sz="1400" b="1" dirty="0">
                <a:solidFill>
                  <a:schemeClr val="tx1"/>
                </a:solidFill>
              </a:rPr>
              <a:t>a zona</a:t>
            </a:r>
            <a:r>
              <a:rPr lang="it-IT" sz="1400" dirty="0">
                <a:solidFill>
                  <a:schemeClr val="tx1"/>
                </a:solidFill>
              </a:rPr>
              <a:t>.</a:t>
            </a:r>
          </a:p>
          <a:p>
            <a:pPr algn="l">
              <a:lnSpc>
                <a:spcPct val="114000"/>
              </a:lnSpc>
              <a:spcBef>
                <a:spcPts val="0"/>
              </a:spcBef>
            </a:pPr>
            <a:r>
              <a:rPr lang="it-IT" sz="1400" dirty="0">
                <a:solidFill>
                  <a:schemeClr val="tx1"/>
                </a:solidFill>
              </a:rPr>
              <a:t>Gli incontri ufficiali sono diretti da </a:t>
            </a:r>
            <a:r>
              <a:rPr lang="it-IT" sz="1400" b="1" dirty="0">
                <a:solidFill>
                  <a:schemeClr val="tx1"/>
                </a:solidFill>
              </a:rPr>
              <a:t>due arbitri in campo</a:t>
            </a:r>
            <a:r>
              <a:rPr lang="it-IT" sz="1400" dirty="0">
                <a:solidFill>
                  <a:schemeClr val="tx1"/>
                </a:solidFill>
              </a:rPr>
              <a:t>, un </a:t>
            </a:r>
            <a:r>
              <a:rPr lang="it-IT" sz="1400" b="1" dirty="0">
                <a:solidFill>
                  <a:schemeClr val="tx1"/>
                </a:solidFill>
              </a:rPr>
              <a:t>segnapunti </a:t>
            </a:r>
            <a:r>
              <a:rPr lang="it-IT" sz="1400" dirty="0">
                <a:solidFill>
                  <a:schemeClr val="tx1"/>
                </a:solidFill>
              </a:rPr>
              <a:t>e </a:t>
            </a:r>
            <a:r>
              <a:rPr lang="it-IT" sz="1400" b="1" dirty="0">
                <a:solidFill>
                  <a:schemeClr val="tx1"/>
                </a:solidFill>
              </a:rPr>
              <a:t>due responsabili cronometrici</a:t>
            </a:r>
            <a:r>
              <a:rPr lang="it-IT" sz="1400" dirty="0">
                <a:solidFill>
                  <a:schemeClr val="tx1"/>
                </a:solidFill>
              </a:rPr>
              <a:t>, che per comunicare tra loro e con i giocatori si servono di un fischietto e di segnali manuali.</a:t>
            </a:r>
            <a:endParaRPr lang="it-IT" sz="6000" dirty="0">
              <a:solidFill>
                <a:schemeClr val="tx1"/>
              </a:solidFill>
            </a:endParaRP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178728"/>
            <a:ext cx="371475" cy="441960"/>
          </a:xfrm>
          <a:prstGeom prst="rect">
            <a:avLst/>
          </a:prstGeom>
        </p:spPr>
      </p:pic>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178487"/>
            <a:ext cx="1368152" cy="442201"/>
          </a:xfrm>
          <a:prstGeom prst="rect">
            <a:avLst/>
          </a:prstGeom>
          <a:ln>
            <a:solidFill>
              <a:schemeClr val="bg1"/>
            </a:solidFill>
          </a:ln>
        </p:spPr>
      </p:pic>
    </p:spTree>
    <p:extLst>
      <p:ext uri="{BB962C8B-B14F-4D97-AF65-F5344CB8AC3E}">
        <p14:creationId xmlns:p14="http://schemas.microsoft.com/office/powerpoint/2010/main" val="219353744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369</TotalTime>
  <Words>1702</Words>
  <Application>Microsoft Office PowerPoint</Application>
  <PresentationFormat>Presentazione su schermo (4:3)</PresentationFormat>
  <Paragraphs>84</Paragraphs>
  <Slides>10</Slides>
  <Notes>1</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10</vt:i4>
      </vt:variant>
    </vt:vector>
  </HeadingPairs>
  <TitlesOfParts>
    <vt:vector size="13" baseType="lpstr">
      <vt:lpstr>Arial</vt:lpstr>
      <vt:lpstr>Calibri</vt:lpstr>
      <vt:lpstr>Tema di Office</vt:lpstr>
      <vt:lpstr>La pallacanestro in sintesi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L’atletica leggera in sintesi</dc:title>
  <dc:creator>Serena Bettini (G. D'Anna Casa editrice)</dc:creator>
  <cp:lastModifiedBy>Ascanio Colacino</cp:lastModifiedBy>
  <cp:revision>47</cp:revision>
  <dcterms:created xsi:type="dcterms:W3CDTF">2019-11-29T16:01:35Z</dcterms:created>
  <dcterms:modified xsi:type="dcterms:W3CDTF">2020-05-07T21:23:06Z</dcterms:modified>
</cp:coreProperties>
</file>