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5" r:id="rId2"/>
    <p:sldId id="281" r:id="rId3"/>
    <p:sldId id="284" r:id="rId4"/>
    <p:sldId id="286" r:id="rId5"/>
    <p:sldId id="257" r:id="rId6"/>
    <p:sldId id="279" r:id="rId7"/>
    <p:sldId id="276" r:id="rId8"/>
    <p:sldId id="277" r:id="rId9"/>
    <p:sldId id="280" r:id="rId10"/>
    <p:sldId id="278" r:id="rId11"/>
    <p:sldId id="273" r:id="rId12"/>
    <p:sldId id="287" r:id="rId13"/>
    <p:sldId id="288" r:id="rId14"/>
    <p:sldId id="283"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703">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canio Colacino" initials="AC" lastIdx="1" clrIdx="0">
    <p:extLst>
      <p:ext uri="{19B8F6BF-5375-455C-9EA6-DF929625EA0E}">
        <p15:presenceInfo xmlns:p15="http://schemas.microsoft.com/office/powerpoint/2012/main" userId="f3605005797d371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00"/>
    <a:srgbClr val="71D03C"/>
    <a:srgbClr val="8DD4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96" y="636"/>
      </p:cViewPr>
      <p:guideLst>
        <p:guide orient="horz" pos="2160"/>
        <p:guide pos="7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93A3D4-70FA-483C-B7BA-B8390C11B847}" type="datetimeFigureOut">
              <a:rPr lang="it-IT" smtClean="0"/>
              <a:t>01/04/2020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7F4095-60E9-4C5D-B20D-5AFF1AF3053A}" type="slidenum">
              <a:rPr lang="it-IT" smtClean="0"/>
              <a:t>‹N›</a:t>
            </a:fld>
            <a:endParaRPr lang="it-IT"/>
          </a:p>
        </p:txBody>
      </p:sp>
    </p:spTree>
    <p:extLst>
      <p:ext uri="{BB962C8B-B14F-4D97-AF65-F5344CB8AC3E}">
        <p14:creationId xmlns:p14="http://schemas.microsoft.com/office/powerpoint/2010/main" val="3539100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07F4095-60E9-4C5D-B20D-5AFF1AF3053A}" type="slidenum">
              <a:rPr lang="it-IT" smtClean="0"/>
              <a:t>5</a:t>
            </a:fld>
            <a:endParaRPr lang="it-IT"/>
          </a:p>
        </p:txBody>
      </p:sp>
    </p:spTree>
    <p:extLst>
      <p:ext uri="{BB962C8B-B14F-4D97-AF65-F5344CB8AC3E}">
        <p14:creationId xmlns:p14="http://schemas.microsoft.com/office/powerpoint/2010/main" val="1797103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1AE3634-7567-4DFB-B178-1B38EEACE173}" type="datetimeFigureOut">
              <a:rPr lang="it-IT" smtClean="0"/>
              <a:t>01/04/2020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803594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01/04/2020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43145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51AE3634-7567-4DFB-B178-1B38EEACE173}" type="datetimeFigureOut">
              <a:rPr lang="it-IT" smtClean="0"/>
              <a:t>01/04/2020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78384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1AE3634-7567-4DFB-B178-1B38EEACE173}" type="datetimeFigureOut">
              <a:rPr lang="it-IT" smtClean="0"/>
              <a:t>01/04/2020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601499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1AE3634-7567-4DFB-B178-1B38EEACE173}" type="datetimeFigureOut">
              <a:rPr lang="it-IT" smtClean="0"/>
              <a:t>01/04/2020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473073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51AE3634-7567-4DFB-B178-1B38EEACE173}" type="datetimeFigureOut">
              <a:rPr lang="it-IT" smtClean="0"/>
              <a:t>01/04/2020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2601861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1AE3634-7567-4DFB-B178-1B38EEACE173}" type="datetimeFigureOut">
              <a:rPr lang="it-IT" smtClean="0"/>
              <a:t>01/04/2020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721575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1AE3634-7567-4DFB-B178-1B38EEACE173}" type="datetimeFigureOut">
              <a:rPr lang="it-IT" smtClean="0"/>
              <a:t>01/04/2020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1809725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51AE3634-7567-4DFB-B178-1B38EEACE173}" type="datetimeFigureOut">
              <a:rPr lang="it-IT" smtClean="0"/>
              <a:t>01/04/2020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535077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01/04/2020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265384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1AE3634-7567-4DFB-B178-1B38EEACE173}" type="datetimeFigureOut">
              <a:rPr lang="it-IT" smtClean="0"/>
              <a:t>01/04/2020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24242A8-0B15-4201-BE7B-1B62587CDDCF}" type="slidenum">
              <a:rPr lang="it-IT" smtClean="0"/>
              <a:t>‹N›</a:t>
            </a:fld>
            <a:endParaRPr lang="it-IT"/>
          </a:p>
        </p:txBody>
      </p:sp>
    </p:spTree>
    <p:extLst>
      <p:ext uri="{BB962C8B-B14F-4D97-AF65-F5344CB8AC3E}">
        <p14:creationId xmlns:p14="http://schemas.microsoft.com/office/powerpoint/2010/main" val="3056979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E3634-7567-4DFB-B178-1B38EEACE173}" type="datetimeFigureOut">
              <a:rPr lang="it-IT" smtClean="0"/>
              <a:t>01/04/2020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242A8-0B15-4201-BE7B-1B62587CDDCF}" type="slidenum">
              <a:rPr lang="it-IT" smtClean="0"/>
              <a:t>‹N›</a:t>
            </a:fld>
            <a:endParaRPr lang="it-IT"/>
          </a:p>
        </p:txBody>
      </p:sp>
    </p:spTree>
    <p:extLst>
      <p:ext uri="{BB962C8B-B14F-4D97-AF65-F5344CB8AC3E}">
        <p14:creationId xmlns:p14="http://schemas.microsoft.com/office/powerpoint/2010/main" val="2664355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it.wikipedia.org/wiki/Cuoio" TargetMode="External"/><Relationship Id="rId2" Type="http://schemas.openxmlformats.org/officeDocument/2006/relationships/hyperlink" Target="https://it.wikipedia.org/wiki/F%C3%A9d%C3%A9ration_Internationale_de_Volleyball" TargetMode="Externa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ctrTitle"/>
          </p:nvPr>
        </p:nvSpPr>
        <p:spPr>
          <a:xfrm>
            <a:off x="667786" y="332346"/>
            <a:ext cx="7772400" cy="659838"/>
          </a:xfrm>
        </p:spPr>
        <p:txBody>
          <a:bodyPr>
            <a:normAutofit fontScale="90000"/>
          </a:bodyPr>
          <a:lstStyle/>
          <a:p>
            <a:r>
              <a:rPr lang="it-IT" b="1" dirty="0">
                <a:solidFill>
                  <a:schemeClr val="tx2"/>
                </a:solidFill>
              </a:rPr>
              <a:t>La pallavolo in sintesi</a:t>
            </a:r>
            <a:endParaRPr lang="it-IT" dirty="0">
              <a:solidFill>
                <a:schemeClr val="tx2"/>
              </a:solidFill>
            </a:endParaRPr>
          </a:p>
        </p:txBody>
      </p:sp>
      <p:sp>
        <p:nvSpPr>
          <p:cNvPr id="3" name="Sottotitolo 2"/>
          <p:cNvSpPr>
            <a:spLocks noGrp="1"/>
          </p:cNvSpPr>
          <p:nvPr>
            <p:ph type="subTitle" idx="1"/>
          </p:nvPr>
        </p:nvSpPr>
        <p:spPr>
          <a:xfrm>
            <a:off x="1115616" y="1113289"/>
            <a:ext cx="7632848" cy="5340047"/>
          </a:xfrm>
        </p:spPr>
        <p:txBody>
          <a:bodyPr>
            <a:normAutofit fontScale="92500" lnSpcReduction="10000"/>
          </a:bodyPr>
          <a:lstStyle/>
          <a:p>
            <a:pPr algn="l"/>
            <a:r>
              <a:rPr lang="it-IT" sz="2600" b="1" dirty="0">
                <a:solidFill>
                  <a:schemeClr val="tx2"/>
                </a:solidFill>
              </a:rPr>
              <a:t>Il contesto</a:t>
            </a:r>
          </a:p>
          <a:p>
            <a:pPr algn="l"/>
            <a:r>
              <a:rPr lang="it-IT" sz="1800" dirty="0">
                <a:solidFill>
                  <a:schemeClr val="tx1"/>
                </a:solidFill>
              </a:rPr>
              <a:t>La pallavolo è uno </a:t>
            </a:r>
            <a:r>
              <a:rPr lang="it-IT" sz="1800" b="1" dirty="0">
                <a:solidFill>
                  <a:schemeClr val="tx1"/>
                </a:solidFill>
              </a:rPr>
              <a:t>sport di situazione </a:t>
            </a:r>
            <a:r>
              <a:rPr lang="it-IT" sz="1800" dirty="0">
                <a:solidFill>
                  <a:schemeClr val="tx1"/>
                </a:solidFill>
              </a:rPr>
              <a:t>che si pratica su un </a:t>
            </a:r>
            <a:r>
              <a:rPr lang="it-IT" sz="1800" b="1" dirty="0">
                <a:solidFill>
                  <a:schemeClr val="tx1"/>
                </a:solidFill>
              </a:rPr>
              <a:t>campo rettangolare </a:t>
            </a:r>
            <a:r>
              <a:rPr lang="it-IT" sz="1800" dirty="0">
                <a:solidFill>
                  <a:schemeClr val="tx1"/>
                </a:solidFill>
              </a:rPr>
              <a:t>diviso a metà da una </a:t>
            </a:r>
            <a:r>
              <a:rPr lang="it-IT" sz="1800" b="1" dirty="0">
                <a:solidFill>
                  <a:schemeClr val="tx1"/>
                </a:solidFill>
              </a:rPr>
              <a:t>rete</a:t>
            </a:r>
            <a:r>
              <a:rPr lang="it-IT" sz="1800" dirty="0">
                <a:solidFill>
                  <a:schemeClr val="tx1"/>
                </a:solidFill>
              </a:rPr>
              <a:t>. Si tratta di un gioco in cui si fronteggiano </a:t>
            </a:r>
            <a:r>
              <a:rPr lang="it-IT" sz="1800" b="1" dirty="0">
                <a:solidFill>
                  <a:schemeClr val="tx1"/>
                </a:solidFill>
              </a:rPr>
              <a:t>due squadre di 6 giocatori </a:t>
            </a:r>
            <a:r>
              <a:rPr lang="it-IT" sz="1800" dirty="0">
                <a:solidFill>
                  <a:schemeClr val="tx1"/>
                </a:solidFill>
              </a:rPr>
              <a:t>ciascuna, disposte sul campo secondo uno schema ordinato che lo divide in </a:t>
            </a:r>
            <a:r>
              <a:rPr lang="it-IT" sz="1800" b="1" dirty="0">
                <a:solidFill>
                  <a:schemeClr val="tx1"/>
                </a:solidFill>
              </a:rPr>
              <a:t>6 zone</a:t>
            </a:r>
            <a:r>
              <a:rPr lang="it-IT" sz="1800" dirty="0">
                <a:solidFill>
                  <a:schemeClr val="tx1"/>
                </a:solidFill>
              </a:rPr>
              <a:t>: 3 di prima linea, poste davanti alla linea di attacco, e 3 di seconda, poste dietro di essa.</a:t>
            </a:r>
          </a:p>
          <a:p>
            <a:pPr algn="l">
              <a:spcBef>
                <a:spcPts val="0"/>
              </a:spcBef>
            </a:pPr>
            <a:r>
              <a:rPr lang="it-IT" sz="1800" dirty="0">
                <a:solidFill>
                  <a:schemeClr val="tx1"/>
                </a:solidFill>
              </a:rPr>
              <a:t>Lo scopo del gioco è inviare la palla nel campo avversario, facendo in modo che tocchi terra e che passi sopra alla rete, ed evitare che cada nel proprio. Nella pallavolo attuale le squadre segnano un punto quando riescono a far cadere la palla nella metà campo avversaria, oppure quando la palla esce dal campo dopo che gli ultimi ad averla toccata sono gli avversari. Quando una squadra segna un punto, acquisisce o conserva anche il diritto alla battuta. Se già stava battendo, continua a battere; se invece a battere erano gli avversari arriva un cambio palla. Ma il punto viene assegnato in ogni caso. Sono consentiti al massimo tre tocchi della palla per squadra. Un giocatore non può toccare la palla due volte consecutivamente. Il tocco a muro non viene considerato. Vince l’incontro la squadra che si aggiudica 3 set su 5 o 2 su 3 nei tornei giovanili. Ogni set viene vinto da chi arriva per primo a 25 con uno scarto di almeno 2 punti sugli avversari. In caso di parità di set, si gioca un set decisivo, detto </a:t>
            </a:r>
            <a:r>
              <a:rPr lang="it-IT" sz="1800" i="1" dirty="0">
                <a:solidFill>
                  <a:schemeClr val="tx1"/>
                </a:solidFill>
              </a:rPr>
              <a:t>tie-break</a:t>
            </a:r>
            <a:r>
              <a:rPr lang="it-IT" sz="1800" dirty="0">
                <a:solidFill>
                  <a:schemeClr val="tx1"/>
                </a:solidFill>
              </a:rPr>
              <a:t>, in cui si arriva a 15. Mentre nei primi 4 set si continua ad oltranza sino a quando una squadra non ottiene due punti di vantaggio, nel </a:t>
            </a:r>
            <a:r>
              <a:rPr lang="it-IT" sz="1800" i="1" dirty="0">
                <a:solidFill>
                  <a:schemeClr val="tx1"/>
                </a:solidFill>
              </a:rPr>
              <a:t>tie-break</a:t>
            </a:r>
            <a:r>
              <a:rPr lang="it-IT" sz="1800" dirty="0">
                <a:solidFill>
                  <a:schemeClr val="tx1"/>
                </a:solidFill>
              </a:rPr>
              <a:t>, sul 16-16, la squadra che vince il punto, vince la partita.</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323528" y="2132856"/>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26057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844288" y="224644"/>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Sottotitolo 2">
            <a:extLst>
              <a:ext uri="{FF2B5EF4-FFF2-40B4-BE49-F238E27FC236}">
                <a16:creationId xmlns:a16="http://schemas.microsoft.com/office/drawing/2014/main" id="{AA53A4D5-854A-40DA-8417-94544C7677B1}"/>
              </a:ext>
            </a:extLst>
          </p:cNvPr>
          <p:cNvSpPr>
            <a:spLocks noGrp="1"/>
          </p:cNvSpPr>
          <p:nvPr>
            <p:ph type="subTitle" idx="1"/>
          </p:nvPr>
        </p:nvSpPr>
        <p:spPr>
          <a:xfrm>
            <a:off x="394066" y="517376"/>
            <a:ext cx="4060092" cy="6151984"/>
          </a:xfrm>
        </p:spPr>
        <p:txBody>
          <a:bodyPr>
            <a:normAutofit/>
          </a:bodyPr>
          <a:lstStyle/>
          <a:p>
            <a:pPr algn="l"/>
            <a:r>
              <a:rPr lang="it-IT" sz="2600" b="1" dirty="0">
                <a:solidFill>
                  <a:schemeClr val="tx2"/>
                </a:solidFill>
              </a:rPr>
              <a:t>Il campo di gioco</a:t>
            </a:r>
          </a:p>
          <a:p>
            <a:pPr algn="l"/>
            <a:r>
              <a:rPr lang="it-IT" sz="1800" dirty="0">
                <a:solidFill>
                  <a:schemeClr val="tx1"/>
                </a:solidFill>
              </a:rPr>
              <a:t>Il </a:t>
            </a:r>
            <a:r>
              <a:rPr lang="it-IT" sz="1800" b="1" dirty="0">
                <a:solidFill>
                  <a:schemeClr val="tx1"/>
                </a:solidFill>
              </a:rPr>
              <a:t>campo è di forma rettangolare, </a:t>
            </a:r>
            <a:r>
              <a:rPr lang="it-IT" sz="1800" dirty="0">
                <a:solidFill>
                  <a:schemeClr val="tx1"/>
                </a:solidFill>
              </a:rPr>
              <a:t>diviso a metà da una </a:t>
            </a:r>
            <a:r>
              <a:rPr lang="it-IT" sz="1800" b="1" dirty="0">
                <a:solidFill>
                  <a:schemeClr val="tx1"/>
                </a:solidFill>
              </a:rPr>
              <a:t>rete</a:t>
            </a:r>
            <a:r>
              <a:rPr lang="it-IT" sz="1800" dirty="0">
                <a:solidFill>
                  <a:schemeClr val="tx1"/>
                </a:solidFill>
              </a:rPr>
              <a:t>. Ogni metà campo è divisa dalla linea di attacco, posta a 3 metri dalla rete, che la divide in due parti, una zona più vicina alla rete , detta zona di attacco, ed una più lontana chiamata zona di difesa.</a:t>
            </a:r>
          </a:p>
          <a:p>
            <a:pPr algn="l"/>
            <a:r>
              <a:rPr lang="it-IT" sz="1800" dirty="0">
                <a:solidFill>
                  <a:schemeClr val="tx1"/>
                </a:solidFill>
              </a:rPr>
              <a:t>Il campo è lungo 18 metri e largo 9, mentre l’altezza della rete varia a seconda del sesso e dell’età dei giocatori. Per gli uomini è di 2,43 m, per le donne 2,24 m.</a:t>
            </a:r>
          </a:p>
          <a:p>
            <a:pPr algn="l"/>
            <a:r>
              <a:rPr lang="it-IT" sz="1800" dirty="0">
                <a:solidFill>
                  <a:schemeClr val="tx1"/>
                </a:solidFill>
              </a:rPr>
              <a:t>Il campo è diviso</a:t>
            </a:r>
          </a:p>
          <a:p>
            <a:pPr algn="l"/>
            <a:r>
              <a:rPr lang="it-IT" sz="1800" dirty="0">
                <a:solidFill>
                  <a:schemeClr val="tx1"/>
                </a:solidFill>
              </a:rPr>
              <a:t>in zone, numerate</a:t>
            </a:r>
          </a:p>
          <a:p>
            <a:pPr algn="l"/>
            <a:r>
              <a:rPr lang="it-IT" sz="1800" dirty="0">
                <a:solidFill>
                  <a:schemeClr val="tx1"/>
                </a:solidFill>
              </a:rPr>
              <a:t>In senso antiorario </a:t>
            </a:r>
          </a:p>
          <a:p>
            <a:pPr algn="l"/>
            <a:r>
              <a:rPr lang="it-IT" sz="1800" dirty="0">
                <a:solidFill>
                  <a:schemeClr val="tx1"/>
                </a:solidFill>
              </a:rPr>
              <a:t>Da 1 a 6.</a:t>
            </a:r>
          </a:p>
        </p:txBody>
      </p:sp>
      <p:pic>
        <p:nvPicPr>
          <p:cNvPr id="1026" name="Picture 2" descr="Misure del Campo e Attrezzatura da Pallavolo - Retificio Italia">
            <a:extLst>
              <a:ext uri="{FF2B5EF4-FFF2-40B4-BE49-F238E27FC236}">
                <a16:creationId xmlns:a16="http://schemas.microsoft.com/office/drawing/2014/main" id="{53427FC9-124E-4929-824F-61250CD09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640593"/>
            <a:ext cx="3566838" cy="55768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OTAZIONI">
            <a:extLst>
              <a:ext uri="{FF2B5EF4-FFF2-40B4-BE49-F238E27FC236}">
                <a16:creationId xmlns:a16="http://schemas.microsoft.com/office/drawing/2014/main" id="{D47BAFD1-4B7D-4244-90DC-D5DD90DBC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4254176"/>
            <a:ext cx="2160240" cy="2324100"/>
          </a:xfrm>
          <a:prstGeom prst="rect">
            <a:avLst/>
          </a:prstGeom>
          <a:noFill/>
          <a:extLst>
            <a:ext uri="{909E8E84-426E-40DD-AFC4-6F175D3DCCD1}">
              <a14:hiddenFill xmlns:a14="http://schemas.microsoft.com/office/drawing/2010/main">
                <a:solidFill>
                  <a:srgbClr val="FFFFFF"/>
                </a:solidFill>
              </a14:hiddenFill>
            </a:ext>
          </a:extLst>
        </p:spPr>
      </p:pic>
      <p:sp>
        <p:nvSpPr>
          <p:cNvPr id="23" name="Freccia a destra 22">
            <a:extLst>
              <a:ext uri="{FF2B5EF4-FFF2-40B4-BE49-F238E27FC236}">
                <a16:creationId xmlns:a16="http://schemas.microsoft.com/office/drawing/2014/main" id="{784ED282-893A-4331-86B6-2BDDCD8E0897}"/>
              </a:ext>
            </a:extLst>
          </p:cNvPr>
          <p:cNvSpPr/>
          <p:nvPr/>
        </p:nvSpPr>
        <p:spPr>
          <a:xfrm>
            <a:off x="400958" y="5913751"/>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41206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429687" y="3176972"/>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
        <p:nvSpPr>
          <p:cNvPr id="12" name="Titolo 1">
            <a:extLst>
              <a:ext uri="{FF2B5EF4-FFF2-40B4-BE49-F238E27FC236}">
                <a16:creationId xmlns:a16="http://schemas.microsoft.com/office/drawing/2014/main" id="{871CA387-2E4E-4CA9-8260-BC5C234806C3}"/>
              </a:ext>
            </a:extLst>
          </p:cNvPr>
          <p:cNvSpPr>
            <a:spLocks noGrp="1"/>
          </p:cNvSpPr>
          <p:nvPr>
            <p:ph type="ctrTitle"/>
          </p:nvPr>
        </p:nvSpPr>
        <p:spPr>
          <a:xfrm>
            <a:off x="323528" y="509081"/>
            <a:ext cx="2952328" cy="746640"/>
          </a:xfrm>
        </p:spPr>
        <p:txBody>
          <a:bodyPr>
            <a:normAutofit fontScale="90000"/>
          </a:bodyPr>
          <a:lstStyle/>
          <a:p>
            <a:r>
              <a:rPr lang="it-IT" b="1" dirty="0">
                <a:solidFill>
                  <a:schemeClr val="tx2"/>
                </a:solidFill>
              </a:rPr>
              <a:t>La rete</a:t>
            </a:r>
            <a:endParaRPr lang="it-IT" dirty="0">
              <a:solidFill>
                <a:schemeClr val="tx2"/>
              </a:solidFill>
            </a:endParaRPr>
          </a:p>
        </p:txBody>
      </p:sp>
      <p:pic>
        <p:nvPicPr>
          <p:cNvPr id="2052" name="Picture 4" descr="LIBERTAS PICELEO di Pizzighettone (CR) Pallavolo Campo di gioco">
            <a:extLst>
              <a:ext uri="{FF2B5EF4-FFF2-40B4-BE49-F238E27FC236}">
                <a16:creationId xmlns:a16="http://schemas.microsoft.com/office/drawing/2014/main" id="{D65C15FA-8F8A-4D74-B519-DB586CDCA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267797"/>
            <a:ext cx="7175215" cy="4450660"/>
          </a:xfrm>
          <a:prstGeom prst="rect">
            <a:avLst/>
          </a:prstGeom>
          <a:noFill/>
          <a:extLst>
            <a:ext uri="{909E8E84-426E-40DD-AFC4-6F175D3DCCD1}">
              <a14:hiddenFill xmlns:a14="http://schemas.microsoft.com/office/drawing/2010/main">
                <a:solidFill>
                  <a:srgbClr val="FFFFFF"/>
                </a:solidFill>
              </a14:hiddenFill>
            </a:ext>
          </a:extLst>
        </p:spPr>
      </p:pic>
      <p:sp>
        <p:nvSpPr>
          <p:cNvPr id="13" name="Fumetto: rettangolo con angoli arrotondati 12">
            <a:extLst>
              <a:ext uri="{FF2B5EF4-FFF2-40B4-BE49-F238E27FC236}">
                <a16:creationId xmlns:a16="http://schemas.microsoft.com/office/drawing/2014/main" id="{C5CCFC2C-432F-4EE9-B6D1-905AF32D5ADF}"/>
              </a:ext>
            </a:extLst>
          </p:cNvPr>
          <p:cNvSpPr/>
          <p:nvPr/>
        </p:nvSpPr>
        <p:spPr>
          <a:xfrm>
            <a:off x="3635896" y="278104"/>
            <a:ext cx="4147337" cy="1857012"/>
          </a:xfrm>
          <a:prstGeom prst="wedgeRoundRectCallout">
            <a:avLst>
              <a:gd name="adj1" fmla="val -41811"/>
              <a:gd name="adj2" fmla="val 80188"/>
              <a:gd name="adj3" fmla="val 16667"/>
            </a:avLst>
          </a:prstGeom>
          <a:solidFill>
            <a:srgbClr val="33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Le due antenne, che sporgono 80 cm al di sopra della rete, delimitano lo spazio di passaggio della palla: se passa al di fuori o tocca le antenne è fallo.</a:t>
            </a:r>
          </a:p>
        </p:txBody>
      </p:sp>
      <p:sp>
        <p:nvSpPr>
          <p:cNvPr id="14" name="Fumetto: rettangolo 13">
            <a:extLst>
              <a:ext uri="{FF2B5EF4-FFF2-40B4-BE49-F238E27FC236}">
                <a16:creationId xmlns:a16="http://schemas.microsoft.com/office/drawing/2014/main" id="{9EFB6EA2-F6DD-4A33-B681-A693AC50A277}"/>
              </a:ext>
            </a:extLst>
          </p:cNvPr>
          <p:cNvSpPr/>
          <p:nvPr/>
        </p:nvSpPr>
        <p:spPr>
          <a:xfrm rot="15500379">
            <a:off x="3122196" y="4919917"/>
            <a:ext cx="1153900" cy="1361541"/>
          </a:xfrm>
          <a:prstGeom prst="wedgeRectCallout">
            <a:avLst>
              <a:gd name="adj1" fmla="val 68091"/>
              <a:gd name="adj2" fmla="val 249094"/>
            </a:avLst>
          </a:prstGeom>
          <a:noFill/>
        </p:spPr>
        <p:style>
          <a:lnRef idx="2">
            <a:schemeClr val="accent1">
              <a:shade val="50000"/>
            </a:schemeClr>
          </a:lnRef>
          <a:fillRef idx="1">
            <a:schemeClr val="accent1"/>
          </a:fillRef>
          <a:effectRef idx="0">
            <a:schemeClr val="accent1"/>
          </a:effectRef>
          <a:fontRef idx="minor">
            <a:schemeClr val="lt1"/>
          </a:fontRef>
        </p:style>
        <p:txBody>
          <a:bodyPr vert="vert" rtlCol="0" anchor="ctr">
            <a:noAutofit/>
          </a:bodyPr>
          <a:lstStyle/>
          <a:p>
            <a:pPr algn="ctr"/>
            <a:r>
              <a:rPr lang="it-IT" dirty="0"/>
              <a:t>Se la palla tocca la banda  è fallo  </a:t>
            </a:r>
          </a:p>
        </p:txBody>
      </p:sp>
    </p:spTree>
    <p:extLst>
      <p:ext uri="{BB962C8B-B14F-4D97-AF65-F5344CB8AC3E}">
        <p14:creationId xmlns:p14="http://schemas.microsoft.com/office/powerpoint/2010/main" val="61042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ctrTitle"/>
          </p:nvPr>
        </p:nvSpPr>
        <p:spPr>
          <a:xfrm>
            <a:off x="688032" y="908720"/>
            <a:ext cx="7772400" cy="1224136"/>
          </a:xfrm>
        </p:spPr>
        <p:txBody>
          <a:bodyPr/>
          <a:lstStyle/>
          <a:p>
            <a:r>
              <a:rPr lang="it-IT" b="1" dirty="0">
                <a:solidFill>
                  <a:schemeClr val="tx2"/>
                </a:solidFill>
              </a:rPr>
              <a:t>La palla</a:t>
            </a:r>
            <a:endParaRPr lang="it-IT" dirty="0">
              <a:solidFill>
                <a:schemeClr val="tx2"/>
              </a:solidFill>
            </a:endParaRPr>
          </a:p>
        </p:txBody>
      </p:sp>
      <p:sp>
        <p:nvSpPr>
          <p:cNvPr id="3" name="Sottotitolo 2"/>
          <p:cNvSpPr>
            <a:spLocks noGrp="1"/>
          </p:cNvSpPr>
          <p:nvPr>
            <p:ph type="subTitle" idx="1"/>
          </p:nvPr>
        </p:nvSpPr>
        <p:spPr>
          <a:xfrm>
            <a:off x="1043608" y="3068960"/>
            <a:ext cx="7704856" cy="3312368"/>
          </a:xfrm>
        </p:spPr>
        <p:txBody>
          <a:bodyPr>
            <a:normAutofit fontScale="40000" lnSpcReduction="20000"/>
          </a:bodyPr>
          <a:lstStyle/>
          <a:p>
            <a:pPr algn="l"/>
            <a:r>
              <a:rPr lang="it-IT" sz="8000" b="1" dirty="0">
                <a:solidFill>
                  <a:schemeClr val="tx2"/>
                </a:solidFill>
              </a:rPr>
              <a:t>Il pallone di gioco</a:t>
            </a:r>
          </a:p>
          <a:p>
            <a:pPr algn="l"/>
            <a:endParaRPr lang="it-IT" sz="2000" b="1" dirty="0">
              <a:solidFill>
                <a:schemeClr val="tx2"/>
              </a:solidFill>
            </a:endParaRPr>
          </a:p>
          <a:p>
            <a:pPr algn="l"/>
            <a:r>
              <a:rPr lang="it-IT" sz="5500" dirty="0">
                <a:solidFill>
                  <a:schemeClr val="tx2"/>
                </a:solidFill>
              </a:rPr>
              <a:t>Secondo il regolamento della </a:t>
            </a:r>
            <a:r>
              <a:rPr lang="it-IT" sz="5500" dirty="0">
                <a:solidFill>
                  <a:schemeClr val="tx2"/>
                </a:solidFill>
                <a:hlinkClick r:id="rId2" tooltip="Fédération Internationale de Volleyball">
                  <a:extLst>
                    <a:ext uri="{A12FA001-AC4F-418D-AE19-62706E023703}">
                      <ahyp:hlinkClr xmlns:ahyp="http://schemas.microsoft.com/office/drawing/2018/hyperlinkcolor" val="tx"/>
                    </a:ext>
                  </a:extLst>
                </a:hlinkClick>
              </a:rPr>
              <a:t>FIVB</a:t>
            </a:r>
            <a:r>
              <a:rPr lang="it-IT" sz="5500" dirty="0">
                <a:solidFill>
                  <a:schemeClr val="tx2"/>
                </a:solidFill>
              </a:rPr>
              <a:t>, la palla deve essere di </a:t>
            </a:r>
            <a:r>
              <a:rPr lang="it-IT" sz="5500" dirty="0">
                <a:solidFill>
                  <a:schemeClr val="tx2"/>
                </a:solidFill>
                <a:hlinkClick r:id="rId3" tooltip="Cuoio">
                  <a:extLst>
                    <a:ext uri="{A12FA001-AC4F-418D-AE19-62706E023703}">
                      <ahyp:hlinkClr xmlns:ahyp="http://schemas.microsoft.com/office/drawing/2018/hyperlinkcolor" val="tx"/>
                    </a:ext>
                  </a:extLst>
                </a:hlinkClick>
              </a:rPr>
              <a:t>cuoio</a:t>
            </a:r>
            <a:r>
              <a:rPr lang="it-IT" sz="5500" dirty="0">
                <a:solidFill>
                  <a:schemeClr val="tx2"/>
                </a:solidFill>
              </a:rPr>
              <a:t> vero o sintetico e deve avere una forma sferica, una circonferenza di 65–67 cm, un peso di 260-280 grammi, Il suo colore può essere uniforme e chiaro o una combinazione di colori. Il materiale sintetico e la combinazione dei colori per i palloni utilizzati nelle competizioni internazionali ufficiali sono stabiliti dalla </a:t>
            </a:r>
            <a:r>
              <a:rPr lang="it-IT" sz="5500" dirty="0">
                <a:solidFill>
                  <a:schemeClr val="tx2"/>
                </a:solidFill>
                <a:hlinkClick r:id="rId2" tooltip="Fédération Internationale de Volleyball">
                  <a:extLst>
                    <a:ext uri="{A12FA001-AC4F-418D-AE19-62706E023703}">
                      <ahyp:hlinkClr xmlns:ahyp="http://schemas.microsoft.com/office/drawing/2018/hyperlinkcolor" val="tx"/>
                    </a:ext>
                  </a:extLst>
                </a:hlinkClick>
              </a:rPr>
              <a:t>FIVB</a:t>
            </a:r>
            <a:r>
              <a:rPr lang="it-IT" sz="5500" dirty="0">
                <a:solidFill>
                  <a:schemeClr val="tx2"/>
                </a:solidFill>
              </a:rPr>
              <a:t>.</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242947" y="2758017"/>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pic>
        <p:nvPicPr>
          <p:cNvPr id="5" name="Immagine 4">
            <a:extLst>
              <a:ext uri="{FF2B5EF4-FFF2-40B4-BE49-F238E27FC236}">
                <a16:creationId xmlns:a16="http://schemas.microsoft.com/office/drawing/2014/main" id="{276D76AC-0993-452F-8ED2-AA8495962044}"/>
              </a:ext>
            </a:extLst>
          </p:cNvPr>
          <p:cNvPicPr>
            <a:picLocks noChangeAspect="1"/>
          </p:cNvPicPr>
          <p:nvPr/>
        </p:nvPicPr>
        <p:blipFill>
          <a:blip r:embed="rId4"/>
          <a:stretch>
            <a:fillRect/>
          </a:stretch>
        </p:blipFill>
        <p:spPr>
          <a:xfrm>
            <a:off x="6221720" y="620688"/>
            <a:ext cx="2448272" cy="2448272"/>
          </a:xfrm>
          <a:prstGeom prst="rect">
            <a:avLst/>
          </a:prstGeom>
        </p:spPr>
      </p:pic>
      <p:pic>
        <p:nvPicPr>
          <p:cNvPr id="3076" name="Picture 4" descr="MOLTEN V5M5000 Flistatec PALLONE VOLLEY omologato &quot;FIVB Approved ...">
            <a:extLst>
              <a:ext uri="{FF2B5EF4-FFF2-40B4-BE49-F238E27FC236}">
                <a16:creationId xmlns:a16="http://schemas.microsoft.com/office/drawing/2014/main" id="{D41399BB-2B67-4364-ABED-E0C02E369C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2731" y="565795"/>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75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755576" y="620688"/>
            <a:ext cx="7704856" cy="2952328"/>
          </a:xfrm>
        </p:spPr>
        <p:txBody>
          <a:bodyPr>
            <a:normAutofit fontScale="92500" lnSpcReduction="20000"/>
          </a:bodyPr>
          <a:lstStyle/>
          <a:p>
            <a:pPr algn="l"/>
            <a:r>
              <a:rPr lang="it-IT" sz="2400" b="1" dirty="0">
                <a:solidFill>
                  <a:schemeClr val="tx2"/>
                </a:solidFill>
              </a:rPr>
              <a:t>Aspetti funzionali</a:t>
            </a:r>
          </a:p>
          <a:p>
            <a:pPr algn="l"/>
            <a:endParaRPr lang="it-IT" dirty="0">
              <a:solidFill>
                <a:schemeClr val="tx1"/>
              </a:solidFill>
            </a:endParaRPr>
          </a:p>
          <a:p>
            <a:pPr algn="l"/>
            <a:r>
              <a:rPr lang="it-IT" sz="2400" dirty="0">
                <a:solidFill>
                  <a:schemeClr val="tx1"/>
                </a:solidFill>
              </a:rPr>
              <a:t>Giocare a pallavolo richiede resistenza, rapidità nei movimenti, capacità di anticipare lo sviluppo dell’azione e di scegliere i tempi giusti, capacità di concentrazione e prontezza di riflessi.</a:t>
            </a:r>
          </a:p>
          <a:p>
            <a:pPr algn="l"/>
            <a:r>
              <a:rPr lang="it-IT" sz="2400" dirty="0">
                <a:solidFill>
                  <a:schemeClr val="tx1"/>
                </a:solidFill>
              </a:rPr>
              <a:t>I fondamentali individuali della pallavolo sono il servizio, il bagher, il palleggio, la schiacciata e il muro.</a:t>
            </a:r>
          </a:p>
          <a:p>
            <a:pPr algn="l"/>
            <a:r>
              <a:rPr lang="it-IT" sz="2400" dirty="0">
                <a:solidFill>
                  <a:schemeClr val="tx1"/>
                </a:solidFill>
              </a:rPr>
              <a:t>• Il </a:t>
            </a:r>
            <a:r>
              <a:rPr lang="it-IT" sz="2400" b="1" dirty="0">
                <a:solidFill>
                  <a:schemeClr val="tx1"/>
                </a:solidFill>
              </a:rPr>
              <a:t>servizio </a:t>
            </a:r>
            <a:r>
              <a:rPr lang="it-IT" sz="2400" dirty="0">
                <a:solidFill>
                  <a:schemeClr val="tx1"/>
                </a:solidFill>
              </a:rPr>
              <a:t>prevede l’invio della palla nel campo avversario per dare inizio all’azione e può essere eseguito dal basso o dall’alto. </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Picture 2" descr="C:\Users\SBettini\Desktop\2-UC pallavolo f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5" y="3700686"/>
            <a:ext cx="7452828" cy="3100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86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3816424"/>
          </a:xfrm>
        </p:spPr>
        <p:txBody>
          <a:bodyPr>
            <a:normAutofit fontScale="77500" lnSpcReduction="20000"/>
          </a:bodyPr>
          <a:lstStyle/>
          <a:p>
            <a:pPr algn="l"/>
            <a:r>
              <a:rPr lang="it-IT" sz="4200" b="1" dirty="0">
                <a:solidFill>
                  <a:schemeClr val="tx2"/>
                </a:solidFill>
              </a:rPr>
              <a:t>Aspetti funzionali</a:t>
            </a:r>
          </a:p>
          <a:p>
            <a:pPr algn="l"/>
            <a:endParaRPr lang="it-IT" dirty="0">
              <a:solidFill>
                <a:schemeClr val="tx1"/>
              </a:solidFill>
            </a:endParaRPr>
          </a:p>
          <a:p>
            <a:pPr algn="l">
              <a:lnSpc>
                <a:spcPct val="134000"/>
              </a:lnSpc>
              <a:spcBef>
                <a:spcPts val="0"/>
              </a:spcBef>
            </a:pPr>
            <a:r>
              <a:rPr lang="it-IT" sz="2100" dirty="0">
                <a:solidFill>
                  <a:schemeClr val="tx1"/>
                </a:solidFill>
              </a:rPr>
              <a:t>Per imparare la tecnica della </a:t>
            </a:r>
            <a:r>
              <a:rPr lang="it-IT" sz="2100" b="1" dirty="0">
                <a:solidFill>
                  <a:schemeClr val="tx1"/>
                </a:solidFill>
              </a:rPr>
              <a:t>battuta dal basso</a:t>
            </a:r>
            <a:r>
              <a:rPr lang="it-IT" sz="2100" dirty="0">
                <a:solidFill>
                  <a:schemeClr val="tx1"/>
                </a:solidFill>
              </a:rPr>
              <a:t>, bisogna seguire alcuni passaggi:</a:t>
            </a:r>
          </a:p>
          <a:p>
            <a:pPr algn="l">
              <a:lnSpc>
                <a:spcPct val="134000"/>
              </a:lnSpc>
              <a:spcBef>
                <a:spcPts val="0"/>
              </a:spcBef>
            </a:pPr>
            <a:r>
              <a:rPr lang="it-IT" sz="2100" dirty="0">
                <a:solidFill>
                  <a:schemeClr val="tx1"/>
                </a:solidFill>
              </a:rPr>
              <a:t>– posizionarsi con il busto inclinato in avanti, le spalle parallele alla rete, il piede sinistro avanti (se si è destri) e il braccio sinistro disteso in avanti con la palla posata sul palmo;</a:t>
            </a:r>
          </a:p>
          <a:p>
            <a:pPr algn="l">
              <a:lnSpc>
                <a:spcPct val="134000"/>
              </a:lnSpc>
              <a:spcBef>
                <a:spcPts val="0"/>
              </a:spcBef>
            </a:pPr>
            <a:r>
              <a:rPr lang="it-IT" sz="2100" dirty="0">
                <a:solidFill>
                  <a:schemeClr val="tx1"/>
                </a:solidFill>
              </a:rPr>
              <a:t>– compiere un’oscillazione con il braccio destro e colpire la palla sulla parte posteriore e inferiore con la mano aperta; appena prima del colpo, togliere la mano di sostegno.</a:t>
            </a:r>
          </a:p>
          <a:p>
            <a:pPr algn="l">
              <a:lnSpc>
                <a:spcPct val="134000"/>
              </a:lnSpc>
              <a:spcBef>
                <a:spcPts val="0"/>
              </a:spcBef>
            </a:pPr>
            <a:r>
              <a:rPr lang="it-IT" sz="2100" dirty="0">
                <a:solidFill>
                  <a:schemeClr val="tx1"/>
                </a:solidFill>
              </a:rPr>
              <a:t>Per imparare la tecnica della </a:t>
            </a:r>
            <a:r>
              <a:rPr lang="it-IT" sz="2100" b="1" dirty="0">
                <a:solidFill>
                  <a:schemeClr val="tx1"/>
                </a:solidFill>
              </a:rPr>
              <a:t>battuta dall’alto</a:t>
            </a:r>
            <a:r>
              <a:rPr lang="it-IT" sz="2100" dirty="0">
                <a:solidFill>
                  <a:schemeClr val="tx1"/>
                </a:solidFill>
              </a:rPr>
              <a:t>, bisogna, invece:</a:t>
            </a:r>
          </a:p>
          <a:p>
            <a:pPr algn="l">
              <a:lnSpc>
                <a:spcPct val="134000"/>
              </a:lnSpc>
              <a:spcBef>
                <a:spcPts val="0"/>
              </a:spcBef>
            </a:pPr>
            <a:r>
              <a:rPr lang="it-IT" sz="2100" dirty="0">
                <a:solidFill>
                  <a:schemeClr val="tx1"/>
                </a:solidFill>
              </a:rPr>
              <a:t>– posizionarsi con il piede sinistro avanti (se si è destri), tenendo la palla sul palmo della mano sinistra, mentre il braccio è disteso;</a:t>
            </a:r>
          </a:p>
          <a:p>
            <a:pPr algn="l">
              <a:lnSpc>
                <a:spcPct val="134000"/>
              </a:lnSpc>
              <a:spcBef>
                <a:spcPts val="0"/>
              </a:spcBef>
            </a:pPr>
            <a:r>
              <a:rPr lang="it-IT" sz="2100" dirty="0">
                <a:solidFill>
                  <a:schemeClr val="tx1"/>
                </a:solidFill>
              </a:rPr>
              <a:t>– lanciare la palla in verticale e piegare il braccio destro all’indietro per caricarlo;</a:t>
            </a:r>
          </a:p>
          <a:p>
            <a:pPr algn="l">
              <a:lnSpc>
                <a:spcPct val="134000"/>
              </a:lnSpc>
              <a:spcBef>
                <a:spcPts val="0"/>
              </a:spcBef>
            </a:pPr>
            <a:r>
              <a:rPr lang="it-IT" sz="2100" dirty="0">
                <a:solidFill>
                  <a:schemeClr val="tx1"/>
                </a:solidFill>
              </a:rPr>
              <a:t>– colpire la palla nel punto più alto della sua traiettoria con una frustata del polso.</a:t>
            </a:r>
          </a:p>
          <a:p>
            <a:pPr algn="l"/>
            <a:endParaRPr lang="it-IT" sz="1800"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50" name="Picture 2" descr="C:\Users\SBettini\Desktop\bass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175782"/>
            <a:ext cx="4748113" cy="2643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502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3888432"/>
          </a:xfrm>
        </p:spPr>
        <p:txBody>
          <a:bodyPr>
            <a:normAutofit fontScale="92500" lnSpcReduction="10000"/>
          </a:bodyPr>
          <a:lstStyle/>
          <a:p>
            <a:pPr algn="l"/>
            <a:r>
              <a:rPr lang="it-IT" sz="2800" b="1" dirty="0">
                <a:solidFill>
                  <a:schemeClr val="tx2"/>
                </a:solidFill>
              </a:rPr>
              <a:t>Aspetti funzionali</a:t>
            </a:r>
          </a:p>
          <a:p>
            <a:pPr algn="l"/>
            <a:endParaRPr lang="it-IT" sz="1800" dirty="0">
              <a:solidFill>
                <a:schemeClr val="tx1"/>
              </a:solidFill>
            </a:endParaRPr>
          </a:p>
          <a:p>
            <a:pPr algn="l"/>
            <a:r>
              <a:rPr lang="it-IT" sz="1800" dirty="0">
                <a:solidFill>
                  <a:schemeClr val="tx1"/>
                </a:solidFill>
              </a:rPr>
              <a:t>Il </a:t>
            </a:r>
            <a:r>
              <a:rPr lang="it-IT" sz="1800" b="1" dirty="0">
                <a:solidFill>
                  <a:schemeClr val="tx1"/>
                </a:solidFill>
              </a:rPr>
              <a:t>bagher </a:t>
            </a:r>
            <a:r>
              <a:rPr lang="it-IT" sz="1800" dirty="0">
                <a:solidFill>
                  <a:schemeClr val="tx1"/>
                </a:solidFill>
              </a:rPr>
              <a:t>è il fondamentale di difesa attraverso cui si riceve l’attacco avversario e si passano le palle basse e difficili da recuperare all’alzatore, facendole diventare alte e giocabili. Per imparare la tecnica del </a:t>
            </a:r>
            <a:r>
              <a:rPr lang="it-IT" sz="1800" b="1" dirty="0">
                <a:solidFill>
                  <a:schemeClr val="tx1"/>
                </a:solidFill>
              </a:rPr>
              <a:t>bagher</a:t>
            </a:r>
            <a:r>
              <a:rPr lang="it-IT" sz="1800" dirty="0">
                <a:solidFill>
                  <a:schemeClr val="tx1"/>
                </a:solidFill>
              </a:rPr>
              <a:t>, bisogna seguire alcuni passaggi:</a:t>
            </a:r>
          </a:p>
          <a:p>
            <a:pPr algn="l"/>
            <a:r>
              <a:rPr lang="it-IT" sz="1800" dirty="0">
                <a:solidFill>
                  <a:schemeClr val="tx1"/>
                </a:solidFill>
              </a:rPr>
              <a:t>– attendere la palla con il busto inclinato in avanti, le gambe divaricate e piegate e le braccia distese;</a:t>
            </a:r>
          </a:p>
          <a:p>
            <a:pPr algn="l"/>
            <a:r>
              <a:rPr lang="it-IT" sz="1800" dirty="0">
                <a:solidFill>
                  <a:schemeClr val="tx1"/>
                </a:solidFill>
              </a:rPr>
              <a:t>– spostarsi con le gambe in modo da posizionarsi di fronte al punto in cui si vuole indirizzare il pallone;</a:t>
            </a:r>
          </a:p>
          <a:p>
            <a:pPr algn="l"/>
            <a:r>
              <a:rPr lang="it-IT" sz="1800" dirty="0">
                <a:solidFill>
                  <a:schemeClr val="tx1"/>
                </a:solidFill>
              </a:rPr>
              <a:t>– unire le mani un attimo prima che arrivi la palla, formando con le braccia distese un piano di rimbalzo, corrispondente all’area tra i polsi e i gomiti; unire le mani con i pollici paralleli;</a:t>
            </a:r>
          </a:p>
          <a:p>
            <a:pPr algn="l"/>
            <a:r>
              <a:rPr lang="it-IT" sz="1800" dirty="0">
                <a:solidFill>
                  <a:schemeClr val="tx1"/>
                </a:solidFill>
              </a:rPr>
              <a:t>– al momento dell’impatto, tenere le braccia al di sotto delle spalle e accompagnare, distendendo le gambe, il movimento di spinta della palla, dosando la spinta.</a:t>
            </a:r>
            <a:endParaRPr lang="it-IT"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074" name="Picture 2" descr="C:\Users\SBettini\Desktop\bagh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289232"/>
            <a:ext cx="7056784" cy="2461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19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3384376"/>
          </a:xfrm>
        </p:spPr>
        <p:txBody>
          <a:bodyPr>
            <a:normAutofit fontScale="47500" lnSpcReduction="20000"/>
          </a:bodyPr>
          <a:lstStyle/>
          <a:p>
            <a:pPr algn="l"/>
            <a:r>
              <a:rPr lang="it-IT" sz="5500" b="1" dirty="0">
                <a:solidFill>
                  <a:schemeClr val="tx2"/>
                </a:solidFill>
              </a:rPr>
              <a:t>Aspetti funzionali</a:t>
            </a:r>
          </a:p>
          <a:p>
            <a:pPr algn="l"/>
            <a:endParaRPr lang="it-IT" dirty="0">
              <a:solidFill>
                <a:schemeClr val="tx1"/>
              </a:solidFill>
            </a:endParaRPr>
          </a:p>
          <a:p>
            <a:pPr algn="l"/>
            <a:endParaRPr lang="it-IT" dirty="0">
              <a:solidFill>
                <a:schemeClr val="tx1"/>
              </a:solidFill>
            </a:endParaRPr>
          </a:p>
          <a:p>
            <a:pPr algn="l">
              <a:lnSpc>
                <a:spcPct val="134000"/>
              </a:lnSpc>
              <a:spcBef>
                <a:spcPts val="0"/>
              </a:spcBef>
            </a:pPr>
            <a:r>
              <a:rPr lang="it-IT" dirty="0">
                <a:solidFill>
                  <a:schemeClr val="tx1"/>
                </a:solidFill>
              </a:rPr>
              <a:t>• Il </a:t>
            </a:r>
            <a:r>
              <a:rPr lang="it-IT" b="1" dirty="0">
                <a:solidFill>
                  <a:schemeClr val="tx1"/>
                </a:solidFill>
              </a:rPr>
              <a:t>palleggio </a:t>
            </a:r>
            <a:r>
              <a:rPr lang="it-IT" dirty="0">
                <a:solidFill>
                  <a:schemeClr val="tx1"/>
                </a:solidFill>
              </a:rPr>
              <a:t>è il passaggio che alza la palla per metterla a disposizione degli attaccanti. Per imparare la tecnica del </a:t>
            </a:r>
            <a:r>
              <a:rPr lang="it-IT" b="1" dirty="0">
                <a:solidFill>
                  <a:schemeClr val="tx1"/>
                </a:solidFill>
              </a:rPr>
              <a:t>palleggio</a:t>
            </a:r>
            <a:r>
              <a:rPr lang="it-IT" dirty="0">
                <a:solidFill>
                  <a:schemeClr val="tx1"/>
                </a:solidFill>
              </a:rPr>
              <a:t>, bisogna seguire alcuni passaggi:</a:t>
            </a:r>
          </a:p>
          <a:p>
            <a:pPr algn="l">
              <a:lnSpc>
                <a:spcPct val="134000"/>
              </a:lnSpc>
              <a:spcBef>
                <a:spcPts val="0"/>
              </a:spcBef>
            </a:pPr>
            <a:r>
              <a:rPr lang="it-IT" dirty="0">
                <a:solidFill>
                  <a:schemeClr val="tx1"/>
                </a:solidFill>
              </a:rPr>
              <a:t>– posizionarsi frontalmente alla direzione di provenienza del pallone, con le braccia in alto piegate, i gomiti larghi e le dita divaricate, formando una finestra a triangolo con pollici e indici;</a:t>
            </a:r>
          </a:p>
          <a:p>
            <a:pPr algn="l">
              <a:lnSpc>
                <a:spcPct val="134000"/>
              </a:lnSpc>
              <a:spcBef>
                <a:spcPts val="0"/>
              </a:spcBef>
            </a:pPr>
            <a:r>
              <a:rPr lang="it-IT" dirty="0">
                <a:solidFill>
                  <a:schemeClr val="tx1"/>
                </a:solidFill>
              </a:rPr>
              <a:t>– colpire la palla toccandola con tutti i polpastrelli, ma non con il palmo;</a:t>
            </a:r>
          </a:p>
          <a:p>
            <a:pPr algn="l">
              <a:lnSpc>
                <a:spcPct val="134000"/>
              </a:lnSpc>
              <a:spcBef>
                <a:spcPts val="0"/>
              </a:spcBef>
            </a:pPr>
            <a:r>
              <a:rPr lang="it-IT" dirty="0">
                <a:solidFill>
                  <a:schemeClr val="tx1"/>
                </a:solidFill>
              </a:rPr>
              <a:t>– distendere completamente verso l’alto le gambe, il busto e le braccia per accompagnare la palla.</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99" name="Picture 3" descr="C:\Users\SBettini\Desktop\22-UC pallavolo f01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597773"/>
            <a:ext cx="7675345" cy="2988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425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3096344"/>
          </a:xfrm>
        </p:spPr>
        <p:txBody>
          <a:bodyPr>
            <a:normAutofit fontScale="47500" lnSpcReduction="20000"/>
          </a:bodyPr>
          <a:lstStyle/>
          <a:p>
            <a:pPr algn="l"/>
            <a:r>
              <a:rPr lang="it-IT" sz="5500" b="1" dirty="0">
                <a:solidFill>
                  <a:schemeClr val="tx2"/>
                </a:solidFill>
              </a:rPr>
              <a:t>Aspetti funzionali</a:t>
            </a:r>
          </a:p>
          <a:p>
            <a:pPr algn="l"/>
            <a:endParaRPr lang="it-IT" dirty="0">
              <a:solidFill>
                <a:schemeClr val="tx1"/>
              </a:solidFill>
            </a:endParaRPr>
          </a:p>
          <a:p>
            <a:pPr algn="l"/>
            <a:endParaRPr lang="it-IT" dirty="0">
              <a:solidFill>
                <a:schemeClr val="tx1"/>
              </a:solidFill>
            </a:endParaRPr>
          </a:p>
          <a:p>
            <a:pPr algn="l">
              <a:lnSpc>
                <a:spcPct val="134000"/>
              </a:lnSpc>
              <a:spcBef>
                <a:spcPts val="0"/>
              </a:spcBef>
            </a:pPr>
            <a:r>
              <a:rPr lang="it-IT" dirty="0">
                <a:solidFill>
                  <a:schemeClr val="tx1"/>
                </a:solidFill>
              </a:rPr>
              <a:t>• La </a:t>
            </a:r>
            <a:r>
              <a:rPr lang="it-IT" b="1" dirty="0">
                <a:solidFill>
                  <a:schemeClr val="tx1"/>
                </a:solidFill>
              </a:rPr>
              <a:t>schiacciata </a:t>
            </a:r>
            <a:r>
              <a:rPr lang="it-IT" dirty="0">
                <a:solidFill>
                  <a:schemeClr val="tx1"/>
                </a:solidFill>
              </a:rPr>
              <a:t>è il fondamentale di attacco con cui si invia una palla forte ed efficace nel campo avversario. Per imparare la tecnica della </a:t>
            </a:r>
            <a:r>
              <a:rPr lang="it-IT" b="1" dirty="0">
                <a:solidFill>
                  <a:schemeClr val="tx1"/>
                </a:solidFill>
              </a:rPr>
              <a:t>schiacciata</a:t>
            </a:r>
            <a:r>
              <a:rPr lang="it-IT" dirty="0">
                <a:solidFill>
                  <a:schemeClr val="tx1"/>
                </a:solidFill>
              </a:rPr>
              <a:t>, bisogna seguire alcuni passaggi:</a:t>
            </a:r>
          </a:p>
          <a:p>
            <a:pPr algn="l">
              <a:lnSpc>
                <a:spcPct val="134000"/>
              </a:lnSpc>
              <a:spcBef>
                <a:spcPts val="0"/>
              </a:spcBef>
            </a:pPr>
            <a:r>
              <a:rPr lang="it-IT" dirty="0">
                <a:solidFill>
                  <a:schemeClr val="tx1"/>
                </a:solidFill>
              </a:rPr>
              <a:t>– darsi lo slancio con le braccia mentre si effettua lo stacco;</a:t>
            </a:r>
          </a:p>
          <a:p>
            <a:pPr algn="l">
              <a:lnSpc>
                <a:spcPct val="134000"/>
              </a:lnSpc>
              <a:spcBef>
                <a:spcPts val="0"/>
              </a:spcBef>
            </a:pPr>
            <a:r>
              <a:rPr lang="it-IT" dirty="0">
                <a:solidFill>
                  <a:schemeClr val="tx1"/>
                </a:solidFill>
              </a:rPr>
              <a:t>– durante la fase di elevazione, inarcare il corpo e piegare il braccio di attacco all’indietro per caricarlo, poi distenderlo verso l’alto per colpire la palla dall’alto verso il basso, con il palmo aperto, imprimendo la massima forza;</a:t>
            </a:r>
          </a:p>
          <a:p>
            <a:pPr algn="l">
              <a:lnSpc>
                <a:spcPct val="134000"/>
              </a:lnSpc>
              <a:spcBef>
                <a:spcPts val="0"/>
              </a:spcBef>
            </a:pPr>
            <a:r>
              <a:rPr lang="it-IT" dirty="0">
                <a:solidFill>
                  <a:schemeClr val="tx1"/>
                </a:solidFill>
              </a:rPr>
              <a:t>– ricadere su entrambi i piedi, piegando le ginocchia.</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98" name="Picture 2" descr="C:\Users\SBettini\Desktop\23-UC pallavolo f0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788" y="3480638"/>
            <a:ext cx="7066596" cy="3093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640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899593" y="764704"/>
            <a:ext cx="7632848" cy="5400600"/>
          </a:xfrm>
        </p:spPr>
        <p:txBody>
          <a:bodyPr>
            <a:normAutofit fontScale="62500" lnSpcReduction="20000"/>
          </a:bodyPr>
          <a:lstStyle/>
          <a:p>
            <a:pPr algn="l"/>
            <a:r>
              <a:rPr lang="it-IT" sz="4200" b="1" dirty="0">
                <a:solidFill>
                  <a:schemeClr val="tx2"/>
                </a:solidFill>
              </a:rPr>
              <a:t>Aspetti funzionali</a:t>
            </a:r>
          </a:p>
          <a:p>
            <a:pPr algn="l"/>
            <a:endParaRPr lang="it-IT" dirty="0">
              <a:solidFill>
                <a:schemeClr val="tx1"/>
              </a:solidFill>
            </a:endParaRPr>
          </a:p>
          <a:p>
            <a:pPr algn="l">
              <a:lnSpc>
                <a:spcPct val="134000"/>
              </a:lnSpc>
              <a:spcBef>
                <a:spcPts val="0"/>
              </a:spcBef>
            </a:pPr>
            <a:r>
              <a:rPr lang="it-IT" sz="2300" dirty="0">
                <a:solidFill>
                  <a:schemeClr val="tx1"/>
                </a:solidFill>
              </a:rPr>
              <a:t>• Il </a:t>
            </a:r>
            <a:r>
              <a:rPr lang="it-IT" sz="2300" b="1" dirty="0">
                <a:solidFill>
                  <a:schemeClr val="tx1"/>
                </a:solidFill>
              </a:rPr>
              <a:t>muro </a:t>
            </a:r>
            <a:r>
              <a:rPr lang="it-IT" sz="2300" dirty="0">
                <a:solidFill>
                  <a:schemeClr val="tx1"/>
                </a:solidFill>
              </a:rPr>
              <a:t>è il fondamentale che consente la difesa aerea della schiacciata avversaria. Il pallone intercettato da esso può cadere nel campo opposto oppure nel proprio. In quest’ultimo caso, i giocatori hanno a disposizione 3 tocchi per costruire un nuovo attacco. Al muro partecipano solo i giocatori della prima linea, che possono colpire il pallone con una o due mani, possono invadere lo spazio aereo del campo avversario, ma non possono toccare la rete. Per imparare la tecnica del </a:t>
            </a:r>
            <a:r>
              <a:rPr lang="it-IT" sz="2300" b="1" dirty="0">
                <a:solidFill>
                  <a:schemeClr val="tx1"/>
                </a:solidFill>
              </a:rPr>
              <a:t>muro</a:t>
            </a:r>
            <a:r>
              <a:rPr lang="it-IT" sz="2300" dirty="0">
                <a:solidFill>
                  <a:schemeClr val="tx1"/>
                </a:solidFill>
              </a:rPr>
              <a:t>, bisogna seguire alcuni passaggi:</a:t>
            </a:r>
          </a:p>
          <a:p>
            <a:pPr algn="l">
              <a:lnSpc>
                <a:spcPct val="134000"/>
              </a:lnSpc>
              <a:spcBef>
                <a:spcPts val="0"/>
              </a:spcBef>
            </a:pPr>
            <a:r>
              <a:rPr lang="it-IT" sz="2300" dirty="0">
                <a:solidFill>
                  <a:schemeClr val="tx1"/>
                </a:solidFill>
              </a:rPr>
              <a:t>– posizionarsi vicino alla rete con il busto leggermente </a:t>
            </a:r>
          </a:p>
          <a:p>
            <a:pPr algn="l">
              <a:lnSpc>
                <a:spcPct val="134000"/>
              </a:lnSpc>
              <a:spcBef>
                <a:spcPts val="0"/>
              </a:spcBef>
            </a:pPr>
            <a:r>
              <a:rPr lang="it-IT" sz="2300" dirty="0">
                <a:solidFill>
                  <a:schemeClr val="tx1"/>
                </a:solidFill>
              </a:rPr>
              <a:t>inclinato, le gambe piegate, le braccia flesse al petto e </a:t>
            </a:r>
          </a:p>
          <a:p>
            <a:pPr algn="l">
              <a:lnSpc>
                <a:spcPct val="134000"/>
              </a:lnSpc>
              <a:spcBef>
                <a:spcPts val="0"/>
              </a:spcBef>
            </a:pPr>
            <a:r>
              <a:rPr lang="it-IT" sz="2300" dirty="0">
                <a:solidFill>
                  <a:schemeClr val="tx1"/>
                </a:solidFill>
              </a:rPr>
              <a:t>gli avambracci paralleli alla rete;</a:t>
            </a:r>
          </a:p>
          <a:p>
            <a:pPr algn="l">
              <a:lnSpc>
                <a:spcPct val="134000"/>
              </a:lnSpc>
              <a:spcBef>
                <a:spcPts val="0"/>
              </a:spcBef>
            </a:pPr>
            <a:r>
              <a:rPr lang="it-IT" sz="2300" dirty="0">
                <a:solidFill>
                  <a:schemeClr val="tx1"/>
                </a:solidFill>
              </a:rPr>
              <a:t>– seguire la palla spostandosi lateralmente senza incrociare </a:t>
            </a:r>
          </a:p>
          <a:p>
            <a:pPr algn="l">
              <a:lnSpc>
                <a:spcPct val="134000"/>
              </a:lnSpc>
              <a:spcBef>
                <a:spcPts val="0"/>
              </a:spcBef>
            </a:pPr>
            <a:r>
              <a:rPr lang="it-IT" sz="2300" dirty="0">
                <a:solidFill>
                  <a:schemeClr val="tx1"/>
                </a:solidFill>
              </a:rPr>
              <a:t>i piedi;</a:t>
            </a:r>
          </a:p>
          <a:p>
            <a:pPr algn="l">
              <a:lnSpc>
                <a:spcPct val="134000"/>
              </a:lnSpc>
              <a:spcBef>
                <a:spcPts val="0"/>
              </a:spcBef>
            </a:pPr>
            <a:r>
              <a:rPr lang="it-IT" sz="2300" dirty="0">
                <a:solidFill>
                  <a:schemeClr val="tx1"/>
                </a:solidFill>
              </a:rPr>
              <a:t>– saltare calcolando con attenzione i tempi in base all’attacco </a:t>
            </a:r>
          </a:p>
          <a:p>
            <a:pPr algn="l">
              <a:lnSpc>
                <a:spcPct val="134000"/>
              </a:lnSpc>
              <a:spcBef>
                <a:spcPts val="0"/>
              </a:spcBef>
            </a:pPr>
            <a:r>
              <a:rPr lang="it-IT" sz="2300" dirty="0">
                <a:solidFill>
                  <a:schemeClr val="tx1"/>
                </a:solidFill>
              </a:rPr>
              <a:t>avversario;</a:t>
            </a:r>
          </a:p>
          <a:p>
            <a:pPr algn="l">
              <a:lnSpc>
                <a:spcPct val="134000"/>
              </a:lnSpc>
              <a:spcBef>
                <a:spcPts val="0"/>
              </a:spcBef>
            </a:pPr>
            <a:r>
              <a:rPr lang="it-IT" sz="2300" dirty="0">
                <a:solidFill>
                  <a:schemeClr val="tx1"/>
                </a:solidFill>
              </a:rPr>
              <a:t>– durante il salto, alzare le mani e distenderle sopra la rete; poi </a:t>
            </a:r>
          </a:p>
          <a:p>
            <a:pPr algn="l">
              <a:lnSpc>
                <a:spcPct val="134000"/>
              </a:lnSpc>
              <a:spcBef>
                <a:spcPts val="0"/>
              </a:spcBef>
            </a:pPr>
            <a:r>
              <a:rPr lang="it-IT" sz="2300" dirty="0">
                <a:solidFill>
                  <a:schemeClr val="tx1"/>
                </a:solidFill>
              </a:rPr>
              <a:t>spingerle in avanti e ruotare i polsi nella direzione in cui si è scelto </a:t>
            </a:r>
          </a:p>
          <a:p>
            <a:pPr algn="l">
              <a:lnSpc>
                <a:spcPct val="134000"/>
              </a:lnSpc>
              <a:spcBef>
                <a:spcPts val="0"/>
              </a:spcBef>
            </a:pPr>
            <a:r>
              <a:rPr lang="it-IT" sz="2300" dirty="0">
                <a:solidFill>
                  <a:schemeClr val="tx1"/>
                </a:solidFill>
              </a:rPr>
              <a:t>di far cadere il pallone;</a:t>
            </a:r>
          </a:p>
          <a:p>
            <a:pPr algn="l">
              <a:lnSpc>
                <a:spcPct val="134000"/>
              </a:lnSpc>
              <a:spcBef>
                <a:spcPts val="0"/>
              </a:spcBef>
            </a:pPr>
            <a:r>
              <a:rPr lang="it-IT" sz="2300" dirty="0">
                <a:solidFill>
                  <a:schemeClr val="tx1"/>
                </a:solidFill>
              </a:rPr>
              <a:t>– ricadere su entrambi i piedi, piegando le ginocchia.</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a:off x="8028384" y="6165304"/>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122" name="Picture 2" descr="C:\Users\SBettini\Desktop\30-UC pallavolo f018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2248" y="2816754"/>
            <a:ext cx="2512690" cy="3213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907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611560" y="908720"/>
            <a:ext cx="7776864" cy="5328592"/>
          </a:xfrm>
        </p:spPr>
        <p:txBody>
          <a:bodyPr>
            <a:normAutofit fontScale="25000" lnSpcReduction="20000"/>
          </a:bodyPr>
          <a:lstStyle/>
          <a:p>
            <a:pPr algn="l">
              <a:lnSpc>
                <a:spcPct val="120000"/>
              </a:lnSpc>
            </a:pPr>
            <a:r>
              <a:rPr lang="it-IT" sz="8000" b="1" dirty="0">
                <a:solidFill>
                  <a:schemeClr val="tx2"/>
                </a:solidFill>
              </a:rPr>
              <a:t>Aspetti relazionali</a:t>
            </a:r>
          </a:p>
          <a:p>
            <a:pPr algn="l">
              <a:lnSpc>
                <a:spcPct val="120000"/>
              </a:lnSpc>
            </a:pPr>
            <a:endParaRPr lang="it-IT" sz="3500" dirty="0">
              <a:solidFill>
                <a:schemeClr val="tx1"/>
              </a:solidFill>
            </a:endParaRPr>
          </a:p>
          <a:p>
            <a:pPr algn="l">
              <a:lnSpc>
                <a:spcPct val="120000"/>
              </a:lnSpc>
            </a:pPr>
            <a:endParaRPr lang="it-IT" sz="6000" dirty="0">
              <a:solidFill>
                <a:schemeClr val="tx1"/>
              </a:solidFill>
            </a:endParaRPr>
          </a:p>
          <a:p>
            <a:pPr algn="l">
              <a:lnSpc>
                <a:spcPct val="134000"/>
              </a:lnSpc>
              <a:spcBef>
                <a:spcPts val="0"/>
              </a:spcBef>
            </a:pPr>
            <a:r>
              <a:rPr lang="it-IT" sz="6400" dirty="0">
                <a:solidFill>
                  <a:schemeClr val="tx1"/>
                </a:solidFill>
              </a:rPr>
              <a:t>Anche se nella pallavolo, per via della rotazione, tutti i giocatori devono saper svolgere</a:t>
            </a:r>
          </a:p>
          <a:p>
            <a:pPr algn="l">
              <a:lnSpc>
                <a:spcPct val="134000"/>
              </a:lnSpc>
              <a:spcBef>
                <a:spcPts val="0"/>
              </a:spcBef>
            </a:pPr>
            <a:r>
              <a:rPr lang="it-IT" sz="6400" dirty="0">
                <a:solidFill>
                  <a:schemeClr val="tx1"/>
                </a:solidFill>
              </a:rPr>
              <a:t>tutti i compiti, tuttavia, soprattutto a livello professionistico, i giocatori tendono ad</a:t>
            </a:r>
          </a:p>
          <a:p>
            <a:pPr algn="l">
              <a:lnSpc>
                <a:spcPct val="134000"/>
              </a:lnSpc>
              <a:spcBef>
                <a:spcPts val="0"/>
              </a:spcBef>
            </a:pPr>
            <a:r>
              <a:rPr lang="it-IT" sz="6400" dirty="0">
                <a:solidFill>
                  <a:schemeClr val="tx1"/>
                </a:solidFill>
              </a:rPr>
              <a:t>assumere, in base alle loro caratteristiche, dei </a:t>
            </a:r>
            <a:r>
              <a:rPr lang="it-IT" sz="6400" b="1" dirty="0">
                <a:solidFill>
                  <a:schemeClr val="tx1"/>
                </a:solidFill>
              </a:rPr>
              <a:t>ruoli specializzati</a:t>
            </a:r>
            <a:r>
              <a:rPr lang="it-IT" sz="6400" dirty="0">
                <a:solidFill>
                  <a:schemeClr val="tx1"/>
                </a:solidFill>
              </a:rPr>
              <a:t>.</a:t>
            </a:r>
          </a:p>
          <a:p>
            <a:pPr algn="l">
              <a:lnSpc>
                <a:spcPct val="134000"/>
              </a:lnSpc>
              <a:spcBef>
                <a:spcPts val="0"/>
              </a:spcBef>
            </a:pPr>
            <a:r>
              <a:rPr lang="it-IT" sz="6400" dirty="0">
                <a:solidFill>
                  <a:schemeClr val="tx1"/>
                </a:solidFill>
              </a:rPr>
              <a:t>• L’</a:t>
            </a:r>
            <a:r>
              <a:rPr lang="it-IT" sz="6400" b="1" dirty="0">
                <a:solidFill>
                  <a:schemeClr val="tx1"/>
                </a:solidFill>
              </a:rPr>
              <a:t>alzatore </a:t>
            </a:r>
            <a:r>
              <a:rPr lang="it-IT" sz="6400" dirty="0">
                <a:solidFill>
                  <a:schemeClr val="tx1"/>
                </a:solidFill>
              </a:rPr>
              <a:t>è il regista della squadra perché, valutando la posizione dei compagni e degli</a:t>
            </a:r>
          </a:p>
          <a:p>
            <a:pPr algn="l">
              <a:lnSpc>
                <a:spcPct val="134000"/>
              </a:lnSpc>
              <a:spcBef>
                <a:spcPts val="0"/>
              </a:spcBef>
            </a:pPr>
            <a:r>
              <a:rPr lang="it-IT" sz="6400" dirty="0">
                <a:solidFill>
                  <a:schemeClr val="tx1"/>
                </a:solidFill>
              </a:rPr>
              <a:t>avversari, decide come costruire l’azione di attacco.</a:t>
            </a:r>
          </a:p>
          <a:p>
            <a:pPr algn="l">
              <a:lnSpc>
                <a:spcPct val="134000"/>
              </a:lnSpc>
              <a:spcBef>
                <a:spcPts val="0"/>
              </a:spcBef>
            </a:pPr>
            <a:r>
              <a:rPr lang="it-IT" sz="6400" dirty="0">
                <a:solidFill>
                  <a:schemeClr val="tx1"/>
                </a:solidFill>
              </a:rPr>
              <a:t>• Il </a:t>
            </a:r>
            <a:r>
              <a:rPr lang="it-IT" sz="6400" b="1" dirty="0">
                <a:solidFill>
                  <a:schemeClr val="tx1"/>
                </a:solidFill>
              </a:rPr>
              <a:t>centrale </a:t>
            </a:r>
            <a:r>
              <a:rPr lang="it-IT" sz="6400" dirty="0">
                <a:solidFill>
                  <a:schemeClr val="tx1"/>
                </a:solidFill>
              </a:rPr>
              <a:t>gioca prevalentemente a centro campo ed è utilizzato per l’attacco e a muro.</a:t>
            </a:r>
          </a:p>
          <a:p>
            <a:pPr algn="l">
              <a:lnSpc>
                <a:spcPct val="134000"/>
              </a:lnSpc>
              <a:spcBef>
                <a:spcPts val="0"/>
              </a:spcBef>
            </a:pPr>
            <a:r>
              <a:rPr lang="it-IT" sz="6400" dirty="0">
                <a:solidFill>
                  <a:schemeClr val="tx1"/>
                </a:solidFill>
              </a:rPr>
              <a:t>• Il </a:t>
            </a:r>
            <a:r>
              <a:rPr lang="it-IT" sz="6400" b="1" dirty="0">
                <a:solidFill>
                  <a:schemeClr val="tx1"/>
                </a:solidFill>
              </a:rPr>
              <a:t>libero,  </a:t>
            </a:r>
            <a:r>
              <a:rPr lang="it-IT" sz="6400" dirty="0">
                <a:solidFill>
                  <a:schemeClr val="tx1"/>
                </a:solidFill>
              </a:rPr>
              <a:t>svolge solo azioni di difesa.</a:t>
            </a:r>
          </a:p>
          <a:p>
            <a:pPr algn="l">
              <a:lnSpc>
                <a:spcPct val="134000"/>
              </a:lnSpc>
              <a:spcBef>
                <a:spcPts val="0"/>
              </a:spcBef>
            </a:pPr>
            <a:r>
              <a:rPr lang="it-IT" sz="6400" dirty="0">
                <a:solidFill>
                  <a:schemeClr val="tx1"/>
                </a:solidFill>
              </a:rPr>
              <a:t>• Lo </a:t>
            </a:r>
            <a:r>
              <a:rPr lang="it-IT" sz="6400" b="1" dirty="0">
                <a:solidFill>
                  <a:schemeClr val="tx1"/>
                </a:solidFill>
              </a:rPr>
              <a:t>schiacciatore </a:t>
            </a:r>
            <a:r>
              <a:rPr lang="it-IT" sz="6400" dirty="0">
                <a:solidFill>
                  <a:schemeClr val="tx1"/>
                </a:solidFill>
              </a:rPr>
              <a:t>è specializzato nel concludere le azioni con una schiacciata.</a:t>
            </a:r>
          </a:p>
          <a:p>
            <a:pPr algn="l">
              <a:lnSpc>
                <a:spcPct val="134000"/>
              </a:lnSpc>
              <a:spcBef>
                <a:spcPts val="0"/>
              </a:spcBef>
            </a:pPr>
            <a:r>
              <a:rPr lang="it-IT" sz="6400" dirty="0">
                <a:solidFill>
                  <a:schemeClr val="tx1"/>
                </a:solidFill>
              </a:rPr>
              <a:t>• L’</a:t>
            </a:r>
            <a:r>
              <a:rPr lang="it-IT" sz="6400" b="1" dirty="0">
                <a:solidFill>
                  <a:schemeClr val="tx1"/>
                </a:solidFill>
              </a:rPr>
              <a:t>opposto </a:t>
            </a:r>
            <a:r>
              <a:rPr lang="it-IT" sz="6400" dirty="0">
                <a:solidFill>
                  <a:schemeClr val="tx1"/>
                </a:solidFill>
              </a:rPr>
              <a:t>gioca in posizione opposta all’alzatore e può schiacciare dalla prima e dalla</a:t>
            </a:r>
          </a:p>
          <a:p>
            <a:pPr algn="l">
              <a:lnSpc>
                <a:spcPct val="134000"/>
              </a:lnSpc>
              <a:spcBef>
                <a:spcPts val="0"/>
              </a:spcBef>
            </a:pPr>
            <a:r>
              <a:rPr lang="it-IT" sz="6400" dirty="0">
                <a:solidFill>
                  <a:schemeClr val="tx1"/>
                </a:solidFill>
              </a:rPr>
              <a:t>seconda linea.</a:t>
            </a:r>
          </a:p>
          <a:p>
            <a:pPr algn="l">
              <a:lnSpc>
                <a:spcPct val="134000"/>
              </a:lnSpc>
              <a:spcBef>
                <a:spcPts val="0"/>
              </a:spcBef>
            </a:pPr>
            <a:r>
              <a:rPr lang="it-IT" sz="6400" dirty="0">
                <a:solidFill>
                  <a:schemeClr val="tx1"/>
                </a:solidFill>
              </a:rPr>
              <a:t>Per migliorare l’efficacia del gioco della squadra, i giocatori cercano di </a:t>
            </a:r>
            <a:r>
              <a:rPr lang="it-IT" sz="6400" b="1" dirty="0">
                <a:solidFill>
                  <a:schemeClr val="tx1"/>
                </a:solidFill>
              </a:rPr>
              <a:t>accrescere la</a:t>
            </a:r>
          </a:p>
          <a:p>
            <a:pPr algn="l">
              <a:lnSpc>
                <a:spcPct val="134000"/>
              </a:lnSpc>
              <a:spcBef>
                <a:spcPts val="0"/>
              </a:spcBef>
            </a:pPr>
            <a:r>
              <a:rPr lang="it-IT" sz="6400" b="1" dirty="0">
                <a:solidFill>
                  <a:schemeClr val="tx1"/>
                </a:solidFill>
              </a:rPr>
              <a:t>propria intesa</a:t>
            </a:r>
            <a:r>
              <a:rPr lang="it-IT" sz="6400" dirty="0">
                <a:solidFill>
                  <a:schemeClr val="tx1"/>
                </a:solidFill>
              </a:rPr>
              <a:t>. Nel corso delle azioni, inoltre, si muovono in campo secondo </a:t>
            </a:r>
            <a:r>
              <a:rPr lang="it-IT" sz="6400" b="1" dirty="0">
                <a:solidFill>
                  <a:schemeClr val="tx1"/>
                </a:solidFill>
              </a:rPr>
              <a:t>schemi di</a:t>
            </a:r>
          </a:p>
          <a:p>
            <a:pPr algn="l">
              <a:lnSpc>
                <a:spcPct val="134000"/>
              </a:lnSpc>
              <a:spcBef>
                <a:spcPts val="0"/>
              </a:spcBef>
            </a:pPr>
            <a:r>
              <a:rPr lang="it-IT" sz="6400" b="1" dirty="0">
                <a:solidFill>
                  <a:schemeClr val="tx1"/>
                </a:solidFill>
              </a:rPr>
              <a:t>gioco</a:t>
            </a:r>
            <a:r>
              <a:rPr lang="it-IT" sz="6400" dirty="0">
                <a:solidFill>
                  <a:schemeClr val="tx1"/>
                </a:solidFill>
              </a:rPr>
              <a:t>, che possono essere volti a coprire il campo durante l’azione di attacco, durante la</a:t>
            </a:r>
          </a:p>
          <a:p>
            <a:pPr algn="l">
              <a:lnSpc>
                <a:spcPct val="134000"/>
              </a:lnSpc>
              <a:spcBef>
                <a:spcPts val="0"/>
              </a:spcBef>
            </a:pPr>
            <a:r>
              <a:rPr lang="it-IT" sz="6400" dirty="0">
                <a:solidFill>
                  <a:schemeClr val="tx1"/>
                </a:solidFill>
              </a:rPr>
              <a:t>ricezione della battuta e durante la difesa.</a:t>
            </a: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7362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179512" y="332657"/>
            <a:ext cx="8712968" cy="6250902"/>
          </a:xfrm>
        </p:spPr>
        <p:txBody>
          <a:bodyPr>
            <a:noAutofit/>
          </a:bodyPr>
          <a:lstStyle/>
          <a:p>
            <a:pPr algn="l">
              <a:spcBef>
                <a:spcPts val="0"/>
              </a:spcBef>
            </a:pPr>
            <a:r>
              <a:rPr lang="it-IT" sz="1600" b="1" dirty="0">
                <a:solidFill>
                  <a:schemeClr val="tx2"/>
                </a:solidFill>
              </a:rPr>
              <a:t>E, più nello specifico:</a:t>
            </a:r>
            <a:endParaRPr lang="it-IT" sz="1400" b="1" dirty="0">
              <a:solidFill>
                <a:schemeClr val="tx2"/>
              </a:solidFill>
            </a:endParaRPr>
          </a:p>
          <a:p>
            <a:pPr marL="342900" indent="-342900" algn="l">
              <a:spcBef>
                <a:spcPts val="0"/>
              </a:spcBef>
              <a:buFont typeface="+mj-lt"/>
              <a:buAutoNum type="arabicPeriod"/>
            </a:pPr>
            <a:r>
              <a:rPr lang="it-IT" sz="1600" dirty="0">
                <a:solidFill>
                  <a:schemeClr val="tx2"/>
                </a:solidFill>
              </a:rPr>
              <a:t>L’alzatore è il ruolo decisivo per la buona riuscita degli schemi della squadra: è proprio lui, infatti, il regista, colui che riceve i palloni dai difensori e che ha poi il compito di smistarli agli schiacciatori, definendo di volta in volta l’attacco</a:t>
            </a:r>
          </a:p>
          <a:p>
            <a:pPr marL="342900" indent="-342900" algn="l">
              <a:spcBef>
                <a:spcPts val="0"/>
              </a:spcBef>
              <a:buFont typeface="+mj-lt"/>
              <a:buAutoNum type="arabicPeriod"/>
            </a:pPr>
            <a:r>
              <a:rPr lang="it-IT" sz="1600" dirty="0">
                <a:solidFill>
                  <a:schemeClr val="tx2"/>
                </a:solidFill>
              </a:rPr>
              <a:t>Lo schiacciatore centrale, spesso detto anche semplicemente “centro”, è un ruolo di grande potenza, in quanto deve schiacciare e portare a buon fine l’azione d’attacco, ma è anche un ruolo di difesa: è proprio lo schiacciatore centrale, infatti, che va a muro più spesso degli altri e che deve dunque essere anche veloce negli spostamenti, oltre che nell’interpretare l’azione, per riuscire a fare sempre la mossa giusta al momento giusto.</a:t>
            </a:r>
          </a:p>
          <a:p>
            <a:pPr marL="342900" indent="-342900" algn="l">
              <a:spcBef>
                <a:spcPts val="0"/>
              </a:spcBef>
              <a:buFont typeface="+mj-lt"/>
              <a:buAutoNum type="arabicPeriod"/>
            </a:pPr>
            <a:r>
              <a:rPr lang="it-IT" sz="1600" dirty="0">
                <a:solidFill>
                  <a:schemeClr val="tx2"/>
                </a:solidFill>
              </a:rPr>
              <a:t>Lo schiacciatore opposto è il ruolo che nelle posizioni della pallavolo si trova, appunto, diametralmente opposto al palleggiatore. Chi ricopre questo ruolo deve essere rapido e versatile, perché deve essere in grado di difendere a muro e di attaccare, schiacciando dalla seconda linea, quando l’alzatore cambia gioco per qualche motivo e non passa la palla al centrale.</a:t>
            </a:r>
          </a:p>
          <a:p>
            <a:pPr marL="342900" indent="-342900" algn="l">
              <a:spcBef>
                <a:spcPts val="0"/>
              </a:spcBef>
              <a:buFont typeface="+mj-lt"/>
              <a:buAutoNum type="arabicPeriod"/>
            </a:pPr>
            <a:r>
              <a:rPr lang="it-IT" sz="1600" dirty="0">
                <a:solidFill>
                  <a:schemeClr val="tx2"/>
                </a:solidFill>
              </a:rPr>
              <a:t>Lo schiacciatore laterale: “Laterale”, “martello”, “schiacciatore-ricevitore”: questi sono i tanti nomi usati per indicare la “banda” nel volley, il ruolo più complesso e faticoso. Per poterlo ricoprire occorre una padronanza tecnica completa, in quanto è richiesta sia la capacità di ricevere, anche in prima linea, che quella di attaccare.</a:t>
            </a:r>
          </a:p>
          <a:p>
            <a:pPr marL="342900" indent="-342900" algn="l">
              <a:spcBef>
                <a:spcPts val="0"/>
              </a:spcBef>
              <a:buFont typeface="+mj-lt"/>
              <a:buAutoNum type="arabicPeriod"/>
            </a:pPr>
            <a:r>
              <a:rPr lang="it-IT" sz="1600" dirty="0">
                <a:solidFill>
                  <a:schemeClr val="tx2"/>
                </a:solidFill>
              </a:rPr>
              <a:t>Il Libero: tra tutti i ruoli della pallavolo, quello del libero non è solo di primaria importanza ma possiede anche delle peculiarità che lo rendono diverso da tutti gli altri. Quelle di difesa sono le uniche posizioni della pallavolo occupate dal libero, in quanto è un ruolo specializzato nella ricezione: da regolamento, infatti, il libero non può andare in battuta, non può andare a muro e non può concludere un’azione d’attacco colpendo la palla sopra la linea della rete. Il libero è di solito il giocatore di statura più bassa, caratteristica che gli consente di essere più agile e veloce nella ricezione. Di solito, inoltre, sostituisce il giocatore che va in battuta per poi rientrare al suo posto non appena il compagno torna in posizione.</a:t>
            </a:r>
          </a:p>
          <a:p>
            <a:pPr algn="l">
              <a:spcBef>
                <a:spcPts val="0"/>
              </a:spcBef>
            </a:pPr>
            <a:endParaRPr lang="it-IT" sz="1600" dirty="0">
              <a:solidFill>
                <a:schemeClr val="tx1"/>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34289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ottotitolo 2"/>
          <p:cNvSpPr>
            <a:spLocks noGrp="1"/>
          </p:cNvSpPr>
          <p:nvPr>
            <p:ph type="subTitle" idx="1"/>
          </p:nvPr>
        </p:nvSpPr>
        <p:spPr>
          <a:xfrm>
            <a:off x="611560" y="1196752"/>
            <a:ext cx="6336704" cy="5040560"/>
          </a:xfrm>
        </p:spPr>
        <p:txBody>
          <a:bodyPr>
            <a:normAutofit/>
          </a:bodyPr>
          <a:lstStyle/>
          <a:p>
            <a:pPr algn="l">
              <a:lnSpc>
                <a:spcPct val="120000"/>
              </a:lnSpc>
            </a:pPr>
            <a:r>
              <a:rPr lang="it-IT" sz="3100" b="1" dirty="0">
                <a:solidFill>
                  <a:schemeClr val="tx2"/>
                </a:solidFill>
              </a:rPr>
              <a:t>Le </a:t>
            </a:r>
            <a:r>
              <a:rPr lang="it-IT" sz="2800" b="1" dirty="0">
                <a:solidFill>
                  <a:schemeClr val="tx2"/>
                </a:solidFill>
              </a:rPr>
              <a:t>sostituzioni</a:t>
            </a:r>
          </a:p>
          <a:p>
            <a:pPr algn="l">
              <a:lnSpc>
                <a:spcPct val="120000"/>
              </a:lnSpc>
            </a:pPr>
            <a:endParaRPr lang="it-IT" sz="2800" b="1" dirty="0">
              <a:solidFill>
                <a:schemeClr val="tx2"/>
              </a:solidFill>
            </a:endParaRPr>
          </a:p>
          <a:p>
            <a:pPr algn="l">
              <a:spcBef>
                <a:spcPts val="0"/>
              </a:spcBef>
            </a:pPr>
            <a:r>
              <a:rPr lang="it-IT" sz="1900" dirty="0">
                <a:solidFill>
                  <a:schemeClr val="tx2"/>
                </a:solidFill>
              </a:rPr>
              <a:t>Si possono effettuare al massimo sei sostituzioni per set. L'unico vincolo da rispettare è che se un giocatore, per esempio il numero 2, sostituisce il giocatore numero 3, nello stesso set il giocatore numero 3 può rientrare solo al posto del numero 2 (e questi sono contati come due cambi). </a:t>
            </a:r>
          </a:p>
          <a:p>
            <a:pPr algn="l">
              <a:spcBef>
                <a:spcPts val="0"/>
              </a:spcBef>
            </a:pPr>
            <a:r>
              <a:rPr lang="it-IT" sz="1900" dirty="0">
                <a:solidFill>
                  <a:schemeClr val="tx2"/>
                </a:solidFill>
              </a:rPr>
              <a:t>Il libero, identificato da una maglia di colore diverso dagli altri giocatori, può entrare ed uscire liberamente al posto di qualsiasi giocatore in difesa, e il suo ingresso non conta tra le sostituzioni. Può essere sostituito solo, in caso di infortunio o per scelta tecnica, da un altro libero presente in panchina.</a:t>
            </a:r>
            <a:endParaRPr lang="it-IT" sz="6400" dirty="0">
              <a:solidFill>
                <a:schemeClr val="tx2"/>
              </a:solidFill>
            </a:endParaRPr>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7835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4008208" y="2263079"/>
            <a:ext cx="4824536" cy="4320480"/>
          </a:xfrm>
          <a:prstGeom prst="rect">
            <a:avLst/>
          </a:prstGeom>
          <a:solidFill>
            <a:srgbClr val="71D03C">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1763688" y="188640"/>
            <a:ext cx="2088232" cy="6408712"/>
          </a:xfrm>
          <a:prstGeom prst="rect">
            <a:avLst/>
          </a:prstGeom>
          <a:solidFill>
            <a:schemeClr val="accent1">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107504" y="67535"/>
            <a:ext cx="8916891" cy="6734075"/>
          </a:xfrm>
          <a:prstGeom prst="rect">
            <a:avLst/>
          </a:prstGeom>
          <a:noFill/>
          <a:ln w="73025" cmpd="thickThi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Immagine 8">
            <a:extLst>
              <a:ext uri="{FF2B5EF4-FFF2-40B4-BE49-F238E27FC236}">
                <a16:creationId xmlns:a16="http://schemas.microsoft.com/office/drawing/2014/main" id="{6F86E6AB-D235-43D4-9DA6-585873E60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2336" y="2340580"/>
            <a:ext cx="5791536" cy="4165478"/>
          </a:xfrm>
          <a:prstGeom prst="rect">
            <a:avLst/>
          </a:prstGeom>
        </p:spPr>
      </p:pic>
      <p:sp>
        <p:nvSpPr>
          <p:cNvPr id="13" name="CasellaDiTesto 12">
            <a:extLst>
              <a:ext uri="{FF2B5EF4-FFF2-40B4-BE49-F238E27FC236}">
                <a16:creationId xmlns:a16="http://schemas.microsoft.com/office/drawing/2014/main" id="{DEE8FDE5-88D8-4962-BC47-6F6266C31F2A}"/>
              </a:ext>
            </a:extLst>
          </p:cNvPr>
          <p:cNvSpPr txBox="1"/>
          <p:nvPr/>
        </p:nvSpPr>
        <p:spPr>
          <a:xfrm>
            <a:off x="377383" y="607089"/>
            <a:ext cx="8026489" cy="1477328"/>
          </a:xfrm>
          <a:prstGeom prst="rect">
            <a:avLst/>
          </a:prstGeom>
          <a:noFill/>
        </p:spPr>
        <p:txBody>
          <a:bodyPr wrap="square" rtlCol="0">
            <a:spAutoFit/>
          </a:bodyPr>
          <a:lstStyle/>
          <a:p>
            <a:r>
              <a:rPr lang="it-IT" b="1" dirty="0">
                <a:solidFill>
                  <a:srgbClr val="002060"/>
                </a:solidFill>
              </a:rPr>
              <a:t>Le competizioni ufficiali, regolamentate dalla </a:t>
            </a:r>
            <a:r>
              <a:rPr lang="it-IT" b="1" i="1" dirty="0" err="1">
                <a:solidFill>
                  <a:srgbClr val="002060"/>
                </a:solidFill>
              </a:rPr>
              <a:t>Fédération</a:t>
            </a:r>
            <a:r>
              <a:rPr lang="it-IT" b="1" i="1" dirty="0">
                <a:solidFill>
                  <a:srgbClr val="002060"/>
                </a:solidFill>
              </a:rPr>
              <a:t> </a:t>
            </a:r>
            <a:r>
              <a:rPr lang="it-IT" b="1" i="1" dirty="0" err="1">
                <a:solidFill>
                  <a:srgbClr val="002060"/>
                </a:solidFill>
              </a:rPr>
              <a:t>Internationale</a:t>
            </a:r>
            <a:r>
              <a:rPr lang="it-IT" b="1" i="1" dirty="0">
                <a:solidFill>
                  <a:srgbClr val="002060"/>
                </a:solidFill>
              </a:rPr>
              <a:t> de Volleyball </a:t>
            </a:r>
            <a:r>
              <a:rPr lang="it-IT" b="1" dirty="0">
                <a:solidFill>
                  <a:srgbClr val="002060"/>
                </a:solidFill>
              </a:rPr>
              <a:t>(FIVB),sono dirette da un primo arbitro, da un secondo arbitro e dai giudici di linea. Questi comunicano tra loro e con i giocatori tramite dei segnali manuali e un fischietto. Il primo arbitro è situato su un seggiolone rialzato, mentre il secondo è sul terreno di gioco. Qui sotto alcune delle segnalazioni più comuni</a:t>
            </a:r>
          </a:p>
        </p:txBody>
      </p:sp>
      <p:sp>
        <p:nvSpPr>
          <p:cNvPr id="14" name="Freccia a destra 13">
            <a:extLst>
              <a:ext uri="{FF2B5EF4-FFF2-40B4-BE49-F238E27FC236}">
                <a16:creationId xmlns:a16="http://schemas.microsoft.com/office/drawing/2014/main" id="{B2B6FDD0-75D2-4C1F-BAED-3EBE8B7267A6}"/>
              </a:ext>
            </a:extLst>
          </p:cNvPr>
          <p:cNvSpPr/>
          <p:nvPr/>
        </p:nvSpPr>
        <p:spPr>
          <a:xfrm>
            <a:off x="710496" y="3692812"/>
            <a:ext cx="720080" cy="43204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826970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TotalTime>
  <Words>2124</Words>
  <Application>Microsoft Office PowerPoint</Application>
  <PresentationFormat>Presentazione su schermo (4:3)</PresentationFormat>
  <Paragraphs>96</Paragraphs>
  <Slides>14</Slides>
  <Notes>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14</vt:i4>
      </vt:variant>
    </vt:vector>
  </HeadingPairs>
  <TitlesOfParts>
    <vt:vector size="17" baseType="lpstr">
      <vt:lpstr>Arial</vt:lpstr>
      <vt:lpstr>Calibri</vt:lpstr>
      <vt:lpstr>Tema di Office</vt:lpstr>
      <vt:lpstr>La pallavolo in sintesi</vt:lpstr>
      <vt:lpstr>Presentazione standard di PowerPoint</vt:lpstr>
      <vt:lpstr>La rete</vt:lpstr>
      <vt:lpstr>La palla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L’atletica leggera in sintesi</dc:title>
  <dc:creator>Serena Bettini (G. D'Anna Casa editrice)</dc:creator>
  <cp:lastModifiedBy>Ascanio Colacino</cp:lastModifiedBy>
  <cp:revision>51</cp:revision>
  <dcterms:created xsi:type="dcterms:W3CDTF">2019-11-29T16:01:35Z</dcterms:created>
  <dcterms:modified xsi:type="dcterms:W3CDTF">2020-04-01T15:24:14Z</dcterms:modified>
</cp:coreProperties>
</file>