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0" r:id="rId1"/>
  </p:sldMasterIdLst>
  <p:notesMasterIdLst>
    <p:notesMasterId r:id="rId3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170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
        <p:cNvGrpSpPr/>
        <p:nvPr/>
      </p:nvGrpSpPr>
      <p:grpSpPr>
        <a:xfrm>
          <a:off x="0" y="0"/>
          <a:ext cx="0" cy="0"/>
          <a:chOff x="0" y="0"/>
          <a:chExt cx="0" cy="0"/>
        </a:xfrm>
      </p:grpSpPr>
      <p:sp>
        <p:nvSpPr>
          <p:cNvPr id="14" name="Google Shape;14;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
        <p:cNvGrpSpPr/>
        <p:nvPr/>
      </p:nvGrpSpPr>
      <p:grpSpPr>
        <a:xfrm>
          <a:off x="0" y="0"/>
          <a:ext cx="0" cy="0"/>
          <a:chOff x="0" y="0"/>
          <a:chExt cx="0" cy="0"/>
        </a:xfrm>
      </p:grpSpPr>
      <p:sp>
        <p:nvSpPr>
          <p:cNvPr id="23" name="Google Shape;23;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
        <p:cNvGrpSpPr/>
        <p:nvPr/>
      </p:nvGrpSpPr>
      <p:grpSpPr>
        <a:xfrm>
          <a:off x="0" y="0"/>
          <a:ext cx="0" cy="0"/>
          <a:chOff x="0" y="0"/>
          <a:chExt cx="0" cy="0"/>
        </a:xfrm>
      </p:grpSpPr>
      <p:sp>
        <p:nvSpPr>
          <p:cNvPr id="28" name="Google Shape;28;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
        <p:cNvGrpSpPr/>
        <p:nvPr/>
      </p:nvGrpSpPr>
      <p:grpSpPr>
        <a:xfrm>
          <a:off x="0" y="0"/>
          <a:ext cx="0" cy="0"/>
          <a:chOff x="0" y="0"/>
          <a:chExt cx="0" cy="0"/>
        </a:xfrm>
      </p:grpSpPr>
      <p:sp>
        <p:nvSpPr>
          <p:cNvPr id="34" name="Google Shape;34;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p:cNvGrpSpPr/>
        <p:nvPr/>
      </p:nvGrpSpPr>
      <p:grpSpPr>
        <a:xfrm>
          <a:off x="0" y="0"/>
          <a:ext cx="0" cy="0"/>
          <a:chOff x="0" y="0"/>
          <a:chExt cx="0" cy="0"/>
        </a:xfrm>
      </p:grpSpPr>
      <p:sp>
        <p:nvSpPr>
          <p:cNvPr id="39" name="Google Shape;39;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
        <p:cNvGrpSpPr/>
        <p:nvPr/>
      </p:nvGrpSpPr>
      <p:grpSpPr>
        <a:xfrm>
          <a:off x="0" y="0"/>
          <a:ext cx="0" cy="0"/>
          <a:chOff x="0" y="0"/>
          <a:chExt cx="0" cy="0"/>
        </a:xfrm>
      </p:grpSpPr>
      <p:sp>
        <p:nvSpPr>
          <p:cNvPr id="44" name="Google Shape;44;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1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1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1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1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1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2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2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2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2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2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2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2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2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2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p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3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3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3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2"/>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CCECFF"/>
            </a:gs>
            <a:gs pos="50000">
              <a:srgbClr val="99CCFF"/>
            </a:gs>
            <a:gs pos="100000">
              <a:srgbClr val="CCECFF"/>
            </a:gs>
          </a:gsLst>
          <a:lin ang="5400000" scaled="0"/>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88900" algn="ctr" rtl="0">
              <a:lnSpc>
                <a:spcPct val="100000"/>
              </a:lnSpc>
              <a:spcBef>
                <a:spcPts val="0"/>
              </a:spcBef>
              <a:spcAft>
                <a:spcPts val="0"/>
              </a:spcAft>
              <a:buSzPts val="1400"/>
              <a:buChar char="●"/>
              <a:defRPr/>
            </a:lvl1pPr>
            <a:lvl2pPr marL="0" marR="0" lvl="1" indent="-88900" algn="ctr" rtl="0">
              <a:lnSpc>
                <a:spcPct val="100000"/>
              </a:lnSpc>
              <a:spcBef>
                <a:spcPts val="0"/>
              </a:spcBef>
              <a:spcAft>
                <a:spcPts val="0"/>
              </a:spcAft>
              <a:buSzPts val="1400"/>
              <a:buChar char="○"/>
              <a:defRPr/>
            </a:lvl2pPr>
            <a:lvl3pPr marL="0" marR="0" lvl="2" indent="-88900" algn="ctr" rtl="0">
              <a:lnSpc>
                <a:spcPct val="100000"/>
              </a:lnSpc>
              <a:spcBef>
                <a:spcPts val="0"/>
              </a:spcBef>
              <a:spcAft>
                <a:spcPts val="0"/>
              </a:spcAft>
              <a:buSzPts val="1400"/>
              <a:buChar char="■"/>
              <a:defRPr/>
            </a:lvl3pPr>
            <a:lvl4pPr marL="0" marR="0" lvl="3" indent="-88900" algn="ctr" rtl="0">
              <a:lnSpc>
                <a:spcPct val="100000"/>
              </a:lnSpc>
              <a:spcBef>
                <a:spcPts val="0"/>
              </a:spcBef>
              <a:spcAft>
                <a:spcPts val="0"/>
              </a:spcAft>
              <a:buSzPts val="1400"/>
              <a:buChar char="●"/>
              <a:defRPr/>
            </a:lvl4pPr>
            <a:lvl5pPr marL="0" marR="0" lvl="4" indent="-88900" algn="ctr" rtl="0">
              <a:lnSpc>
                <a:spcPct val="100000"/>
              </a:lnSpc>
              <a:spcBef>
                <a:spcPts val="0"/>
              </a:spcBef>
              <a:spcAft>
                <a:spcPts val="0"/>
              </a:spcAft>
              <a:buSzPts val="1400"/>
              <a:buChar char="○"/>
              <a:defRPr/>
            </a:lvl5pPr>
            <a:lvl6pPr marL="0" marR="0" lvl="5" indent="-88900" algn="ctr" rtl="0">
              <a:lnSpc>
                <a:spcPct val="100000"/>
              </a:lnSpc>
              <a:spcBef>
                <a:spcPts val="0"/>
              </a:spcBef>
              <a:spcAft>
                <a:spcPts val="0"/>
              </a:spcAft>
              <a:buSzPts val="1400"/>
              <a:buChar char="■"/>
              <a:defRPr/>
            </a:lvl6pPr>
            <a:lvl7pPr marL="0" marR="0" lvl="6" indent="-88900" algn="ctr" rtl="0">
              <a:lnSpc>
                <a:spcPct val="100000"/>
              </a:lnSpc>
              <a:spcBef>
                <a:spcPts val="0"/>
              </a:spcBef>
              <a:spcAft>
                <a:spcPts val="0"/>
              </a:spcAft>
              <a:buSzPts val="1400"/>
              <a:buChar char="●"/>
              <a:defRPr/>
            </a:lvl7pPr>
            <a:lvl8pPr marL="0" marR="0" lvl="7" indent="-88900" algn="ctr" rtl="0">
              <a:lnSpc>
                <a:spcPct val="100000"/>
              </a:lnSpc>
              <a:spcBef>
                <a:spcPts val="0"/>
              </a:spcBef>
              <a:spcAft>
                <a:spcPts val="0"/>
              </a:spcAft>
              <a:buSzPts val="1400"/>
              <a:buChar char="○"/>
              <a:defRPr/>
            </a:lvl8pPr>
            <a:lvl9pPr marL="0" marR="0" lvl="8" indent="-88900" algn="ctr" rtl="0">
              <a:lnSpc>
                <a:spcPct val="100000"/>
              </a:lnSpc>
              <a:spcBef>
                <a:spcPts val="0"/>
              </a:spcBef>
              <a:spcAft>
                <a:spcPts val="0"/>
              </a:spcAft>
              <a:buSzPts val="1400"/>
              <a:buChar char="■"/>
              <a:defRPr/>
            </a:lvl9pPr>
          </a:lstStyle>
          <a:p>
            <a:endParaRPr/>
          </a:p>
        </p:txBody>
      </p:sp>
      <p:sp>
        <p:nvSpPr>
          <p:cNvPr id="7" name="Google Shape;7;p1"/>
          <p:cNvSpPr txBox="1">
            <a:spLocks noGrp="1"/>
          </p:cNvSpPr>
          <p:nvPr>
            <p:ph type="body" idx="1"/>
          </p:nvPr>
        </p:nvSpPr>
        <p:spPr>
          <a:xfrm>
            <a:off x="457200" y="1600200"/>
            <a:ext cx="8229600" cy="4525962"/>
          </a:xfrm>
          <a:prstGeom prst="rect">
            <a:avLst/>
          </a:prstGeom>
          <a:noFill/>
          <a:ln>
            <a:noFill/>
          </a:ln>
        </p:spPr>
        <p:txBody>
          <a:bodyPr spcFirstLastPara="1" wrap="square" lIns="91425" tIns="91425" rIns="91425" bIns="91425" anchor="t" anchorCtr="0">
            <a:noAutofit/>
          </a:bodyPr>
          <a:lstStyle>
            <a:lvl1pPr marL="457200" marR="0" lvl="0" indent="-317500" algn="l" rtl="0">
              <a:lnSpc>
                <a:spcPct val="100000"/>
              </a:lnSpc>
              <a:spcBef>
                <a:spcPts val="640"/>
              </a:spcBef>
              <a:spcAft>
                <a:spcPts val="0"/>
              </a:spcAft>
              <a:buClr>
                <a:schemeClr val="dk1"/>
              </a:buClr>
              <a:buSzPts val="1400"/>
              <a:buFont typeface="Arial"/>
              <a:buChar char="•"/>
              <a:defRPr/>
            </a:lvl1pPr>
            <a:lvl2pPr marL="914400" marR="0" lvl="1" indent="-317500" algn="l" rtl="0">
              <a:lnSpc>
                <a:spcPct val="100000"/>
              </a:lnSpc>
              <a:spcBef>
                <a:spcPts val="560"/>
              </a:spcBef>
              <a:spcAft>
                <a:spcPts val="0"/>
              </a:spcAft>
              <a:buClr>
                <a:schemeClr val="dk1"/>
              </a:buClr>
              <a:buSzPts val="1400"/>
              <a:buFont typeface="Arial"/>
              <a:buChar char="–"/>
              <a:defRPr/>
            </a:lvl2pPr>
            <a:lvl3pPr marL="1371600" marR="0" lvl="2" indent="-317500" algn="l" rtl="0">
              <a:lnSpc>
                <a:spcPct val="100000"/>
              </a:lnSpc>
              <a:spcBef>
                <a:spcPts val="480"/>
              </a:spcBef>
              <a:spcAft>
                <a:spcPts val="0"/>
              </a:spcAft>
              <a:buClr>
                <a:schemeClr val="dk1"/>
              </a:buClr>
              <a:buSzPts val="1400"/>
              <a:buFont typeface="Arial"/>
              <a:buChar char="•"/>
              <a:defRPr/>
            </a:lvl3pPr>
            <a:lvl4pPr marL="1828800" marR="0" lvl="3" indent="-317500" algn="l" rtl="0">
              <a:lnSpc>
                <a:spcPct val="100000"/>
              </a:lnSpc>
              <a:spcBef>
                <a:spcPts val="400"/>
              </a:spcBef>
              <a:spcAft>
                <a:spcPts val="0"/>
              </a:spcAft>
              <a:buClr>
                <a:schemeClr val="dk1"/>
              </a:buClr>
              <a:buSzPts val="1400"/>
              <a:buFont typeface="Arial"/>
              <a:buChar char="–"/>
              <a:defRPr/>
            </a:lvl4pPr>
            <a:lvl5pPr marL="2286000" marR="0" lvl="4" indent="-317500" algn="l" rtl="0">
              <a:lnSpc>
                <a:spcPct val="100000"/>
              </a:lnSpc>
              <a:spcBef>
                <a:spcPts val="400"/>
              </a:spcBef>
              <a:spcAft>
                <a:spcPts val="0"/>
              </a:spcAft>
              <a:buClr>
                <a:schemeClr val="dk1"/>
              </a:buClr>
              <a:buSzPts val="1400"/>
              <a:buFont typeface="Arial"/>
              <a:buChar char="»"/>
              <a:defRPr/>
            </a:lvl5pPr>
            <a:lvl6pPr marL="2743200" marR="0" lvl="5" indent="-317500" algn="l" rtl="0">
              <a:lnSpc>
                <a:spcPct val="100000"/>
              </a:lnSpc>
              <a:spcBef>
                <a:spcPts val="400"/>
              </a:spcBef>
              <a:spcAft>
                <a:spcPts val="0"/>
              </a:spcAft>
              <a:buClr>
                <a:schemeClr val="dk1"/>
              </a:buClr>
              <a:buSzPts val="1400"/>
              <a:buFont typeface="Arial"/>
              <a:buChar char="»"/>
              <a:defRPr/>
            </a:lvl6pPr>
            <a:lvl7pPr marL="3200400" marR="0" lvl="6" indent="-317500" algn="l" rtl="0">
              <a:lnSpc>
                <a:spcPct val="100000"/>
              </a:lnSpc>
              <a:spcBef>
                <a:spcPts val="400"/>
              </a:spcBef>
              <a:spcAft>
                <a:spcPts val="0"/>
              </a:spcAft>
              <a:buClr>
                <a:schemeClr val="dk1"/>
              </a:buClr>
              <a:buSzPts val="1400"/>
              <a:buFont typeface="Arial"/>
              <a:buChar char="»"/>
              <a:defRPr/>
            </a:lvl7pPr>
            <a:lvl8pPr marL="3657600" marR="0" lvl="7" indent="-317500" algn="l" rtl="0">
              <a:lnSpc>
                <a:spcPct val="100000"/>
              </a:lnSpc>
              <a:spcBef>
                <a:spcPts val="400"/>
              </a:spcBef>
              <a:spcAft>
                <a:spcPts val="0"/>
              </a:spcAft>
              <a:buClr>
                <a:schemeClr val="dk1"/>
              </a:buClr>
              <a:buSzPts val="1400"/>
              <a:buFont typeface="Arial"/>
              <a:buChar char="»"/>
              <a:defRPr/>
            </a:lvl8pPr>
            <a:lvl9pPr marL="4114800" marR="0" lvl="8" indent="-317500" algn="l" rtl="0">
              <a:lnSpc>
                <a:spcPct val="100000"/>
              </a:lnSpc>
              <a:spcBef>
                <a:spcPts val="400"/>
              </a:spcBef>
              <a:spcAft>
                <a:spcPts val="0"/>
              </a:spcAft>
              <a:buClr>
                <a:schemeClr val="dk1"/>
              </a:buClr>
              <a:buSzPts val="1400"/>
              <a:buFont typeface="Arial"/>
              <a:buChar char="»"/>
              <a:defRPr/>
            </a:lvl9pPr>
          </a:lstStyle>
          <a:p>
            <a:endParaRPr/>
          </a:p>
        </p:txBody>
      </p:sp>
      <p:sp>
        <p:nvSpPr>
          <p:cNvPr id="8" name="Google Shape;8;p1"/>
          <p:cNvSpPr txBox="1">
            <a:spLocks noGrp="1"/>
          </p:cNvSpPr>
          <p:nvPr>
            <p:ph type="dt" idx="10"/>
          </p:nvPr>
        </p:nvSpPr>
        <p:spPr>
          <a:xfrm>
            <a:off x="457200" y="6245225"/>
            <a:ext cx="2133600" cy="476250"/>
          </a:xfrm>
          <a:prstGeom prst="rect">
            <a:avLst/>
          </a:prstGeom>
          <a:noFill/>
          <a:ln>
            <a:noFill/>
          </a:ln>
        </p:spPr>
        <p:txBody>
          <a:bodyPr spcFirstLastPara="1" wrap="square" lIns="91425" tIns="91425" rIns="91425" bIns="91425" anchor="t" anchorCtr="0">
            <a:noAutofit/>
          </a:bodyPr>
          <a:lstStyle>
            <a:lvl1pPr marL="0" marR="0" lvl="0" indent="-88900" algn="l" rtl="0">
              <a:lnSpc>
                <a:spcPct val="100000"/>
              </a:lnSpc>
              <a:spcBef>
                <a:spcPts val="0"/>
              </a:spcBef>
              <a:spcAft>
                <a:spcPts val="0"/>
              </a:spcAft>
              <a:buSzPts val="1400"/>
              <a:buChar char="●"/>
              <a:defRPr/>
            </a:lvl1pPr>
            <a:lvl2pPr marL="457200" marR="0" lvl="1" indent="-88900" algn="l" rtl="0">
              <a:lnSpc>
                <a:spcPct val="100000"/>
              </a:lnSpc>
              <a:spcBef>
                <a:spcPts val="0"/>
              </a:spcBef>
              <a:spcAft>
                <a:spcPts val="0"/>
              </a:spcAft>
              <a:buSzPts val="1400"/>
              <a:buChar char="○"/>
              <a:defRPr/>
            </a:lvl2pPr>
            <a:lvl3pPr marL="914400" marR="0" lvl="2" indent="-88900" algn="l" rtl="0">
              <a:lnSpc>
                <a:spcPct val="100000"/>
              </a:lnSpc>
              <a:spcBef>
                <a:spcPts val="0"/>
              </a:spcBef>
              <a:spcAft>
                <a:spcPts val="0"/>
              </a:spcAft>
              <a:buSzPts val="1400"/>
              <a:buChar char="■"/>
              <a:defRPr/>
            </a:lvl3pPr>
            <a:lvl4pPr marL="1371600" marR="0" lvl="3" indent="-88900" algn="l" rtl="0">
              <a:lnSpc>
                <a:spcPct val="100000"/>
              </a:lnSpc>
              <a:spcBef>
                <a:spcPts val="0"/>
              </a:spcBef>
              <a:spcAft>
                <a:spcPts val="0"/>
              </a:spcAft>
              <a:buSzPts val="1400"/>
              <a:buChar char="●"/>
              <a:defRPr/>
            </a:lvl4pPr>
            <a:lvl5pPr marL="1828800" marR="0" lvl="4" indent="-88900" algn="l" rtl="0">
              <a:lnSpc>
                <a:spcPct val="100000"/>
              </a:lnSpc>
              <a:spcBef>
                <a:spcPts val="0"/>
              </a:spcBef>
              <a:spcAft>
                <a:spcPts val="0"/>
              </a:spcAft>
              <a:buSzPts val="1400"/>
              <a:buChar char="○"/>
              <a:defRPr/>
            </a:lvl5pPr>
            <a:lvl6pPr marL="2286000" marR="0" lvl="5" indent="-88900" algn="l" rtl="0">
              <a:lnSpc>
                <a:spcPct val="100000"/>
              </a:lnSpc>
              <a:spcBef>
                <a:spcPts val="0"/>
              </a:spcBef>
              <a:spcAft>
                <a:spcPts val="0"/>
              </a:spcAft>
              <a:buSzPts val="1400"/>
              <a:buChar char="■"/>
              <a:defRPr/>
            </a:lvl6pPr>
            <a:lvl7pPr marL="3200400" marR="0" lvl="6" indent="-88900" algn="l" rtl="0">
              <a:lnSpc>
                <a:spcPct val="100000"/>
              </a:lnSpc>
              <a:spcBef>
                <a:spcPts val="0"/>
              </a:spcBef>
              <a:spcAft>
                <a:spcPts val="0"/>
              </a:spcAft>
              <a:buSzPts val="1400"/>
              <a:buChar char="●"/>
              <a:defRPr/>
            </a:lvl7pPr>
            <a:lvl8pPr marL="4572000" marR="0" lvl="7" indent="-88900" algn="l" rtl="0">
              <a:lnSpc>
                <a:spcPct val="100000"/>
              </a:lnSpc>
              <a:spcBef>
                <a:spcPts val="0"/>
              </a:spcBef>
              <a:spcAft>
                <a:spcPts val="0"/>
              </a:spcAft>
              <a:buSzPts val="1400"/>
              <a:buChar char="○"/>
              <a:defRPr/>
            </a:lvl8pPr>
            <a:lvl9pPr marL="6400800" marR="0" lvl="8" indent="-88900" algn="l" rtl="0">
              <a:lnSpc>
                <a:spcPct val="100000"/>
              </a:lnSpc>
              <a:spcBef>
                <a:spcPts val="0"/>
              </a:spcBef>
              <a:spcAft>
                <a:spcPts val="0"/>
              </a:spcAft>
              <a:buSzPts val="1400"/>
              <a:buChar char="■"/>
              <a:defRPr/>
            </a:lvl9pPr>
          </a:lstStyle>
          <a:p>
            <a:endParaRPr/>
          </a:p>
        </p:txBody>
      </p:sp>
      <p:sp>
        <p:nvSpPr>
          <p:cNvPr id="9" name="Google Shape;9;p1"/>
          <p:cNvSpPr txBox="1">
            <a:spLocks noGrp="1"/>
          </p:cNvSpPr>
          <p:nvPr>
            <p:ph type="ftr" idx="11"/>
          </p:nvPr>
        </p:nvSpPr>
        <p:spPr>
          <a:xfrm>
            <a:off x="3124200" y="6245225"/>
            <a:ext cx="2895600" cy="476250"/>
          </a:xfrm>
          <a:prstGeom prst="rect">
            <a:avLst/>
          </a:prstGeom>
          <a:noFill/>
          <a:ln>
            <a:noFill/>
          </a:ln>
        </p:spPr>
        <p:txBody>
          <a:bodyPr spcFirstLastPara="1" wrap="square" lIns="91425" tIns="91425" rIns="91425" bIns="91425" anchor="t" anchorCtr="0">
            <a:noAutofit/>
          </a:bodyPr>
          <a:lstStyle>
            <a:lvl1pPr marL="0" marR="0" lvl="0" indent="-88900" algn="ctr" rtl="0">
              <a:lnSpc>
                <a:spcPct val="100000"/>
              </a:lnSpc>
              <a:spcBef>
                <a:spcPts val="0"/>
              </a:spcBef>
              <a:spcAft>
                <a:spcPts val="0"/>
              </a:spcAft>
              <a:buSzPts val="1400"/>
              <a:buChar char="●"/>
              <a:defRPr/>
            </a:lvl1pPr>
            <a:lvl2pPr marL="457200" marR="0" lvl="1" indent="-88900" algn="l" rtl="0">
              <a:lnSpc>
                <a:spcPct val="100000"/>
              </a:lnSpc>
              <a:spcBef>
                <a:spcPts val="0"/>
              </a:spcBef>
              <a:spcAft>
                <a:spcPts val="0"/>
              </a:spcAft>
              <a:buSzPts val="1400"/>
              <a:buChar char="○"/>
              <a:defRPr/>
            </a:lvl2pPr>
            <a:lvl3pPr marL="914400" marR="0" lvl="2" indent="-88900" algn="l" rtl="0">
              <a:lnSpc>
                <a:spcPct val="100000"/>
              </a:lnSpc>
              <a:spcBef>
                <a:spcPts val="0"/>
              </a:spcBef>
              <a:spcAft>
                <a:spcPts val="0"/>
              </a:spcAft>
              <a:buSzPts val="1400"/>
              <a:buChar char="■"/>
              <a:defRPr/>
            </a:lvl3pPr>
            <a:lvl4pPr marL="1371600" marR="0" lvl="3" indent="-88900" algn="l" rtl="0">
              <a:lnSpc>
                <a:spcPct val="100000"/>
              </a:lnSpc>
              <a:spcBef>
                <a:spcPts val="0"/>
              </a:spcBef>
              <a:spcAft>
                <a:spcPts val="0"/>
              </a:spcAft>
              <a:buSzPts val="1400"/>
              <a:buChar char="●"/>
              <a:defRPr/>
            </a:lvl4pPr>
            <a:lvl5pPr marL="1828800" marR="0" lvl="4" indent="-88900" algn="l" rtl="0">
              <a:lnSpc>
                <a:spcPct val="100000"/>
              </a:lnSpc>
              <a:spcBef>
                <a:spcPts val="0"/>
              </a:spcBef>
              <a:spcAft>
                <a:spcPts val="0"/>
              </a:spcAft>
              <a:buSzPts val="1400"/>
              <a:buChar char="○"/>
              <a:defRPr/>
            </a:lvl5pPr>
            <a:lvl6pPr marL="2286000" marR="0" lvl="5" indent="-88900" algn="l" rtl="0">
              <a:lnSpc>
                <a:spcPct val="100000"/>
              </a:lnSpc>
              <a:spcBef>
                <a:spcPts val="0"/>
              </a:spcBef>
              <a:spcAft>
                <a:spcPts val="0"/>
              </a:spcAft>
              <a:buSzPts val="1400"/>
              <a:buChar char="■"/>
              <a:defRPr/>
            </a:lvl6pPr>
            <a:lvl7pPr marL="3200400" marR="0" lvl="6" indent="-88900" algn="l" rtl="0">
              <a:lnSpc>
                <a:spcPct val="100000"/>
              </a:lnSpc>
              <a:spcBef>
                <a:spcPts val="0"/>
              </a:spcBef>
              <a:spcAft>
                <a:spcPts val="0"/>
              </a:spcAft>
              <a:buSzPts val="1400"/>
              <a:buChar char="●"/>
              <a:defRPr/>
            </a:lvl7pPr>
            <a:lvl8pPr marL="4572000" marR="0" lvl="7" indent="-88900" algn="l" rtl="0">
              <a:lnSpc>
                <a:spcPct val="100000"/>
              </a:lnSpc>
              <a:spcBef>
                <a:spcPts val="0"/>
              </a:spcBef>
              <a:spcAft>
                <a:spcPts val="0"/>
              </a:spcAft>
              <a:buSzPts val="1400"/>
              <a:buChar char="○"/>
              <a:defRPr/>
            </a:lvl8pPr>
            <a:lvl9pPr marL="6400800" marR="0" lvl="8" indent="-88900" algn="l" rtl="0">
              <a:lnSpc>
                <a:spcPct val="100000"/>
              </a:lnSpc>
              <a:spcBef>
                <a:spcPts val="0"/>
              </a:spcBef>
              <a:spcAft>
                <a:spcPts val="0"/>
              </a:spcAft>
              <a:buSzPts val="1400"/>
              <a:buChar char="■"/>
              <a:defRPr/>
            </a:lvl9pPr>
          </a:lstStyle>
          <a:p>
            <a:endParaRPr/>
          </a:p>
        </p:txBody>
      </p:sp>
      <p:sp>
        <p:nvSpPr>
          <p:cNvPr id="10" name="Google Shape;10;p1"/>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dk1"/>
              </a:buClr>
              <a:buFont typeface="Arial"/>
              <a:buNone/>
              <a:defRPr sz="14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chemeClr val="dk1"/>
              </a:buClr>
              <a:buFont typeface="Arial"/>
              <a:buNone/>
              <a:defRPr sz="14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chemeClr val="dk1"/>
              </a:buClr>
              <a:buFont typeface="Arial"/>
              <a:buNone/>
              <a:defRPr sz="14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chemeClr val="dk1"/>
              </a:buClr>
              <a:buFont typeface="Arial"/>
              <a:buNone/>
              <a:defRPr sz="14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chemeClr val="dk1"/>
              </a:buClr>
              <a:buFont typeface="Arial"/>
              <a:buNone/>
              <a:defRPr sz="14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chemeClr val="dk1"/>
              </a:buClr>
              <a:buFont typeface="Arial"/>
              <a:buNone/>
              <a:defRPr sz="14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chemeClr val="dk1"/>
              </a:buClr>
              <a:buFont typeface="Arial"/>
              <a:buNone/>
              <a:defRPr sz="14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chemeClr val="dk1"/>
              </a:buClr>
              <a:buFont typeface="Arial"/>
              <a:buNone/>
              <a:defRPr sz="14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chemeClr val="dk1"/>
              </a:buClr>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a:t>
            </a:fld>
            <a:endParaRPr>
              <a:solidFill>
                <a:srgbClr val="000000"/>
              </a:solidFil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2.jpg"/><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9.jpg"/><Relationship Id="rId5" Type="http://schemas.openxmlformats.org/officeDocument/2006/relationships/image" Target="../media/image18.png"/><Relationship Id="rId4" Type="http://schemas.openxmlformats.org/officeDocument/2006/relationships/image" Target="../media/image17.jp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23.jpg"/><Relationship Id="rId5" Type="http://schemas.openxmlformats.org/officeDocument/2006/relationships/image" Target="../media/image22.jpg"/><Relationship Id="rId4" Type="http://schemas.openxmlformats.org/officeDocument/2006/relationships/image" Target="../media/image21.jp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27.jpg"/><Relationship Id="rId5" Type="http://schemas.openxmlformats.org/officeDocument/2006/relationships/image" Target="../media/image26.jpg"/><Relationship Id="rId4" Type="http://schemas.openxmlformats.org/officeDocument/2006/relationships/image" Target="../media/image25.jp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31.jpg"/><Relationship Id="rId5" Type="http://schemas.openxmlformats.org/officeDocument/2006/relationships/image" Target="../media/image30.jpg"/><Relationship Id="rId4" Type="http://schemas.openxmlformats.org/officeDocument/2006/relationships/image" Target="../media/image29.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CCECFF"/>
            </a:gs>
            <a:gs pos="50000">
              <a:srgbClr val="99CCFF"/>
            </a:gs>
            <a:gs pos="100000">
              <a:srgbClr val="CCECFF"/>
            </a:gs>
          </a:gsLst>
          <a:lin ang="5400000" scaled="0"/>
        </a:gradFill>
        <a:effectLst/>
      </p:bgPr>
    </p:bg>
    <p:spTree>
      <p:nvGrpSpPr>
        <p:cNvPr id="1" name="Shape 16"/>
        <p:cNvGrpSpPr/>
        <p:nvPr/>
      </p:nvGrpSpPr>
      <p:grpSpPr>
        <a:xfrm>
          <a:off x="0" y="0"/>
          <a:ext cx="0" cy="0"/>
          <a:chOff x="0" y="0"/>
          <a:chExt cx="0" cy="0"/>
        </a:xfrm>
      </p:grpSpPr>
      <p:sp>
        <p:nvSpPr>
          <p:cNvPr id="17" name="Google Shape;17;p4"/>
          <p:cNvSpPr txBox="1">
            <a:spLocks noGrp="1"/>
          </p:cNvSpPr>
          <p:nvPr>
            <p:ph type="ctrTitle" idx="4294967295"/>
          </p:nvPr>
        </p:nvSpPr>
        <p:spPr>
          <a:xfrm>
            <a:off x="2952750" y="404812"/>
            <a:ext cx="6191250" cy="1223962"/>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Font typeface="Comic Sans MS"/>
              <a:buNone/>
            </a:pPr>
            <a:r>
              <a:rPr lang="en-US" sz="6000" b="0" i="0" u="none" strike="noStrike" cap="none">
                <a:solidFill>
                  <a:schemeClr val="dk2"/>
                </a:solidFill>
                <a:latin typeface="Comic Sans MS"/>
                <a:ea typeface="Comic Sans MS"/>
                <a:cs typeface="Comic Sans MS"/>
                <a:sym typeface="Comic Sans MS"/>
              </a:rPr>
              <a:t>Le Volleyball</a:t>
            </a:r>
            <a:endParaRPr/>
          </a:p>
        </p:txBody>
      </p:sp>
      <p:sp>
        <p:nvSpPr>
          <p:cNvPr id="18" name="Google Shape;18;p4"/>
          <p:cNvSpPr txBox="1">
            <a:spLocks noGrp="1"/>
          </p:cNvSpPr>
          <p:nvPr>
            <p:ph type="subTitle" idx="4294967295"/>
          </p:nvPr>
        </p:nvSpPr>
        <p:spPr>
          <a:xfrm>
            <a:off x="1411287" y="3068637"/>
            <a:ext cx="6400800" cy="249555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Font typeface="Arial"/>
              <a:buNone/>
            </a:pPr>
            <a:r>
              <a:rPr lang="en-US" sz="3200" b="0" i="0" u="none" strike="noStrike" cap="none" dirty="0" err="1">
                <a:solidFill>
                  <a:schemeClr val="dk1"/>
                </a:solidFill>
                <a:latin typeface="Arial"/>
                <a:ea typeface="Arial"/>
                <a:cs typeface="Arial"/>
                <a:sym typeface="Arial"/>
              </a:rPr>
              <a:t>Ressource</a:t>
            </a:r>
            <a:r>
              <a:rPr lang="en-US" sz="3200" b="0" i="0" u="none" strike="noStrike" cap="none" dirty="0">
                <a:solidFill>
                  <a:schemeClr val="dk1"/>
                </a:solidFill>
                <a:latin typeface="Arial"/>
                <a:ea typeface="Arial"/>
                <a:cs typeface="Arial"/>
                <a:sym typeface="Arial"/>
              </a:rPr>
              <a:t> CLIL pour les classes du Lycée </a:t>
            </a:r>
            <a:r>
              <a:rPr lang="en-US" sz="3200" b="0" i="0" u="none" strike="noStrike" cap="none" dirty="0" err="1">
                <a:solidFill>
                  <a:schemeClr val="dk1"/>
                </a:solidFill>
                <a:latin typeface="Arial"/>
                <a:ea typeface="Arial"/>
                <a:cs typeface="Arial"/>
                <a:sym typeface="Arial"/>
              </a:rPr>
              <a:t>Linguistique</a:t>
            </a:r>
            <a:endParaRPr dirty="0"/>
          </a:p>
          <a:p>
            <a:pPr marL="0" marR="0" lvl="0" indent="0" algn="ctr" rtl="0">
              <a:lnSpc>
                <a:spcPct val="100000"/>
              </a:lnSpc>
              <a:spcBef>
                <a:spcPts val="640"/>
              </a:spcBef>
              <a:spcAft>
                <a:spcPts val="0"/>
              </a:spcAft>
              <a:buClr>
                <a:schemeClr val="dk1"/>
              </a:buClr>
              <a:buFont typeface="Arial"/>
              <a:buNone/>
            </a:pPr>
            <a:r>
              <a:rPr lang="en-US" sz="3200" b="0" i="0" u="none" strike="noStrike" cap="none" dirty="0">
                <a:solidFill>
                  <a:schemeClr val="dk1"/>
                </a:solidFill>
                <a:latin typeface="Arial"/>
                <a:ea typeface="Arial"/>
                <a:cs typeface="Arial"/>
                <a:sym typeface="Arial"/>
              </a:rPr>
              <a:t> « Galileo Galilei »  de Naples</a:t>
            </a:r>
            <a:endParaRPr dirty="0"/>
          </a:p>
          <a:p>
            <a:pPr marL="0" marR="0" lvl="0" indent="0" algn="ctr" rtl="0">
              <a:lnSpc>
                <a:spcPct val="100000"/>
              </a:lnSpc>
              <a:spcBef>
                <a:spcPts val="640"/>
              </a:spcBef>
              <a:spcAft>
                <a:spcPts val="0"/>
              </a:spcAft>
              <a:buClr>
                <a:schemeClr val="dk1"/>
              </a:buClr>
              <a:buFont typeface="Arial"/>
              <a:buNone/>
            </a:pPr>
            <a:r>
              <a:rPr lang="en-US" sz="3200" b="0" i="0" u="none" strike="noStrike" cap="none" dirty="0" err="1">
                <a:solidFill>
                  <a:schemeClr val="dk1"/>
                </a:solidFill>
                <a:latin typeface="Arial"/>
                <a:ea typeface="Arial"/>
                <a:cs typeface="Arial"/>
                <a:sym typeface="Arial"/>
              </a:rPr>
              <a:t>Préparé</a:t>
            </a:r>
            <a:r>
              <a:rPr lang="en-US" sz="3200" b="0" i="0" u="none" strike="noStrike" cap="none" dirty="0">
                <a:solidFill>
                  <a:schemeClr val="dk1"/>
                </a:solidFill>
                <a:latin typeface="Arial"/>
                <a:ea typeface="Arial"/>
                <a:cs typeface="Arial"/>
                <a:sym typeface="Arial"/>
              </a:rPr>
              <a:t> par Ascanio Colacino</a:t>
            </a:r>
            <a:endParaRPr dirty="0"/>
          </a:p>
        </p:txBody>
      </p:sp>
      <p:pic>
        <p:nvPicPr>
          <p:cNvPr id="19" name="Google Shape;19;p4"/>
          <p:cNvPicPr preferRelativeResize="0"/>
          <p:nvPr/>
        </p:nvPicPr>
        <p:blipFill rotWithShape="1">
          <a:blip r:embed="rId3">
            <a:alphaModFix/>
          </a:blip>
          <a:srcRect/>
          <a:stretch/>
        </p:blipFill>
        <p:spPr>
          <a:xfrm>
            <a:off x="215900" y="4941887"/>
            <a:ext cx="1619250" cy="1619250"/>
          </a:xfrm>
          <a:prstGeom prst="rect">
            <a:avLst/>
          </a:prstGeom>
          <a:noFill/>
          <a:ln>
            <a:noFill/>
          </a:ln>
        </p:spPr>
      </p:pic>
      <p:pic>
        <p:nvPicPr>
          <p:cNvPr id="20" name="Google Shape;20;p4"/>
          <p:cNvPicPr preferRelativeResize="0"/>
          <p:nvPr/>
        </p:nvPicPr>
        <p:blipFill rotWithShape="1">
          <a:blip r:embed="rId4">
            <a:alphaModFix/>
          </a:blip>
          <a:srcRect/>
          <a:stretch/>
        </p:blipFill>
        <p:spPr>
          <a:xfrm>
            <a:off x="7451725" y="4868862"/>
            <a:ext cx="1619250" cy="1619250"/>
          </a:xfrm>
          <a:prstGeom prst="rect">
            <a:avLst/>
          </a:prstGeom>
          <a:noFill/>
          <a:ln>
            <a:noFill/>
          </a:ln>
        </p:spPr>
      </p:pic>
      <p:pic>
        <p:nvPicPr>
          <p:cNvPr id="21" name="Google Shape;21;p4"/>
          <p:cNvPicPr preferRelativeResize="0"/>
          <p:nvPr/>
        </p:nvPicPr>
        <p:blipFill rotWithShape="1">
          <a:blip r:embed="rId5">
            <a:alphaModFix/>
          </a:blip>
          <a:srcRect/>
          <a:stretch/>
        </p:blipFill>
        <p:spPr>
          <a:xfrm>
            <a:off x="107950" y="188912"/>
            <a:ext cx="2951162" cy="280828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CCECFF"/>
            </a:gs>
            <a:gs pos="50000">
              <a:srgbClr val="99CCFF"/>
            </a:gs>
            <a:gs pos="100000">
              <a:srgbClr val="CCECFF"/>
            </a:gs>
          </a:gsLst>
          <a:lin ang="5400000" scaled="0"/>
        </a:gradFill>
        <a:effectLst/>
      </p:bgPr>
    </p:bg>
    <p:spTree>
      <p:nvGrpSpPr>
        <p:cNvPr id="1" name="Shape 25"/>
        <p:cNvGrpSpPr/>
        <p:nvPr/>
      </p:nvGrpSpPr>
      <p:grpSpPr>
        <a:xfrm>
          <a:off x="0" y="0"/>
          <a:ext cx="0" cy="0"/>
          <a:chOff x="0" y="0"/>
          <a:chExt cx="0" cy="0"/>
        </a:xfrm>
      </p:grpSpPr>
      <p:sp>
        <p:nvSpPr>
          <p:cNvPr id="26" name="Google Shape;26;p5"/>
          <p:cNvSpPr txBox="1">
            <a:spLocks noGrp="1"/>
          </p:cNvSpPr>
          <p:nvPr>
            <p:ph type="body" idx="4294967295"/>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dk1"/>
              </a:buClr>
              <a:buSzPts val="3200"/>
              <a:buFont typeface="Arial"/>
              <a:buChar char="•"/>
            </a:pPr>
            <a:r>
              <a:rPr lang="en-US" sz="3200" b="0" i="0" u="none" strike="noStrike" cap="none">
                <a:solidFill>
                  <a:schemeClr val="dk1"/>
                </a:solidFill>
                <a:latin typeface="Arial"/>
                <a:ea typeface="Arial"/>
                <a:cs typeface="Arial"/>
                <a:sym typeface="Arial"/>
              </a:rPr>
              <a:t>Le volley-ball est un sport collectif, dans lequel 2 équipes de 6 joueurs, séparées par un filet, s'affrontent avec un ballon sur un terrain rectangulaire.</a:t>
            </a:r>
            <a:endParaRPr/>
          </a:p>
          <a:p>
            <a:pPr marL="342900" marR="0" lvl="0" indent="-342900" algn="l" rtl="0">
              <a:lnSpc>
                <a:spcPct val="100000"/>
              </a:lnSpc>
              <a:spcBef>
                <a:spcPts val="640"/>
              </a:spcBef>
              <a:spcAft>
                <a:spcPts val="0"/>
              </a:spcAft>
              <a:buClr>
                <a:schemeClr val="dk1"/>
              </a:buClr>
              <a:buSzPts val="3200"/>
              <a:buFont typeface="Arial"/>
              <a:buChar char="•"/>
            </a:pPr>
            <a:r>
              <a:rPr lang="en-US" sz="3200" b="0" i="0" u="none" strike="noStrike" cap="none">
                <a:solidFill>
                  <a:schemeClr val="dk1"/>
                </a:solidFill>
                <a:latin typeface="Arial"/>
                <a:ea typeface="Arial"/>
                <a:cs typeface="Arial"/>
                <a:sym typeface="Arial"/>
              </a:rPr>
              <a:t> Une équipe de volley-ball se compose de 6 joueurs sur le terrain, 3 devant la ligne d'attaque et 3 derrière en défense.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CCECFF"/>
            </a:gs>
            <a:gs pos="50000">
              <a:srgbClr val="99CCFF"/>
            </a:gs>
            <a:gs pos="100000">
              <a:srgbClr val="CCECFF"/>
            </a:gs>
          </a:gsLst>
          <a:lin ang="5400000" scaled="0"/>
        </a:gradFill>
        <a:effectLst/>
      </p:bgPr>
    </p:bg>
    <p:spTree>
      <p:nvGrpSpPr>
        <p:cNvPr id="1" name="Shape 30"/>
        <p:cNvGrpSpPr/>
        <p:nvPr/>
      </p:nvGrpSpPr>
      <p:grpSpPr>
        <a:xfrm>
          <a:off x="0" y="0"/>
          <a:ext cx="0" cy="0"/>
          <a:chOff x="0" y="0"/>
          <a:chExt cx="0" cy="0"/>
        </a:xfrm>
      </p:grpSpPr>
      <p:sp>
        <p:nvSpPr>
          <p:cNvPr id="31" name="Google Shape;31;p6"/>
          <p:cNvSpPr txBox="1">
            <a:spLocks noGrp="1"/>
          </p:cNvSpPr>
          <p:nvPr>
            <p:ph type="title" idx="4294967295"/>
          </p:nvPr>
        </p:nvSpPr>
        <p:spPr>
          <a:xfrm>
            <a:off x="179387" y="260350"/>
            <a:ext cx="4752975" cy="72072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Font typeface="Arial"/>
              <a:buNone/>
            </a:pPr>
            <a:r>
              <a:rPr lang="en-US" sz="3200" b="0" i="0" u="none" strike="noStrike" cap="none">
                <a:solidFill>
                  <a:schemeClr val="dk2"/>
                </a:solidFill>
                <a:latin typeface="Arial"/>
                <a:ea typeface="Arial"/>
                <a:cs typeface="Arial"/>
                <a:sym typeface="Arial"/>
              </a:rPr>
              <a:t>Et, pour être plus précis:</a:t>
            </a:r>
            <a:endParaRPr/>
          </a:p>
        </p:txBody>
      </p:sp>
      <p:sp>
        <p:nvSpPr>
          <p:cNvPr id="32" name="Google Shape;32;p6"/>
          <p:cNvSpPr txBox="1">
            <a:spLocks noGrp="1"/>
          </p:cNvSpPr>
          <p:nvPr>
            <p:ph type="body" idx="4294967295"/>
          </p:nvPr>
        </p:nvSpPr>
        <p:spPr>
          <a:xfrm>
            <a:off x="250825" y="981075"/>
            <a:ext cx="8447087" cy="5616575"/>
          </a:xfrm>
          <a:prstGeom prst="rect">
            <a:avLst/>
          </a:prstGeom>
          <a:noFill/>
          <a:ln>
            <a:noFill/>
          </a:ln>
        </p:spPr>
        <p:txBody>
          <a:bodyPr spcFirstLastPara="1" wrap="square" lIns="91425" tIns="45700" rIns="91425" bIns="45700" anchor="t" anchorCtr="0">
            <a:noAutofit/>
          </a:bodyPr>
          <a:lstStyle/>
          <a:p>
            <a:pPr marL="342900" marR="0" lvl="0" indent="-342900" algn="l" rtl="0">
              <a:lnSpc>
                <a:spcPct val="80000"/>
              </a:lnSpc>
              <a:spcBef>
                <a:spcPts val="0"/>
              </a:spcBef>
              <a:spcAft>
                <a:spcPts val="0"/>
              </a:spcAft>
              <a:buClr>
                <a:schemeClr val="dk1"/>
              </a:buClr>
              <a:buSzPts val="2800"/>
              <a:buFont typeface="Arial"/>
              <a:buChar char="•"/>
            </a:pPr>
            <a:r>
              <a:rPr lang="en-US" sz="2800" b="0" i="0" u="none" strike="noStrike" cap="none">
                <a:solidFill>
                  <a:schemeClr val="dk1"/>
                </a:solidFill>
                <a:latin typeface="Arial"/>
                <a:ea typeface="Arial"/>
                <a:cs typeface="Arial"/>
                <a:sym typeface="Arial"/>
              </a:rPr>
              <a:t>Le volley-ball est un sport collectif inventé le 9 février 1895 aux États-Unis par un professeur d’éducation physique du YMCA, William G. Morgan, afin d’occuper les athlètes pendant l’hiver. Son nom vient du verbe anglais ‘to volley’ qui signifie ‘faire voler (la balle)’, but principal du jeu. À l’origine, le nom était ‘mintonette’, mais il ne le garda pas longtemps.</a:t>
            </a:r>
            <a:endParaRPr/>
          </a:p>
          <a:p>
            <a:pPr marL="342900" marR="0" lvl="0" indent="-342900" algn="l" rtl="0">
              <a:lnSpc>
                <a:spcPct val="80000"/>
              </a:lnSpc>
              <a:spcBef>
                <a:spcPts val="560"/>
              </a:spcBef>
              <a:spcAft>
                <a:spcPts val="0"/>
              </a:spcAft>
              <a:buClr>
                <a:schemeClr val="dk1"/>
              </a:buClr>
              <a:buSzPts val="2800"/>
              <a:buFont typeface="Arial"/>
              <a:buChar char="•"/>
            </a:pPr>
            <a:r>
              <a:rPr lang="en-US" sz="2800" b="0" i="0" u="none" strike="noStrike" cap="none">
                <a:solidFill>
                  <a:schemeClr val="dk1"/>
                </a:solidFill>
                <a:latin typeface="Arial"/>
                <a:ea typeface="Arial"/>
                <a:cs typeface="Arial"/>
                <a:sym typeface="Arial"/>
              </a:rPr>
              <a:t> Une fédération internationale d’origine française, la Fédération Internationale de Volleyball (FIVB), fondée en 1947, définit les règles du jeu. Les premiers championnats mondiaux ont eu lieu en 1952. Le volley-ball est discipline olympique depuis 1964; sa version plus estivale, le beach-volley l’est depuis 1996.</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CCECFF"/>
            </a:gs>
            <a:gs pos="50000">
              <a:srgbClr val="99CCFF"/>
            </a:gs>
            <a:gs pos="100000">
              <a:srgbClr val="CCECFF"/>
            </a:gs>
          </a:gsLst>
          <a:lin ang="5400000" scaled="0"/>
        </a:gradFill>
        <a:effectLst/>
      </p:bgPr>
    </p:bg>
    <p:spTree>
      <p:nvGrpSpPr>
        <p:cNvPr id="1" name="Shape 36"/>
        <p:cNvGrpSpPr/>
        <p:nvPr/>
      </p:nvGrpSpPr>
      <p:grpSpPr>
        <a:xfrm>
          <a:off x="0" y="0"/>
          <a:ext cx="0" cy="0"/>
          <a:chOff x="0" y="0"/>
          <a:chExt cx="0" cy="0"/>
        </a:xfrm>
      </p:grpSpPr>
      <p:sp>
        <p:nvSpPr>
          <p:cNvPr id="37" name="Google Shape;37;p7"/>
          <p:cNvSpPr txBox="1">
            <a:spLocks noGrp="1"/>
          </p:cNvSpPr>
          <p:nvPr>
            <p:ph type="body" idx="4294967295"/>
          </p:nvPr>
        </p:nvSpPr>
        <p:spPr>
          <a:xfrm>
            <a:off x="179387" y="260350"/>
            <a:ext cx="8820150" cy="59055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80000"/>
              </a:lnSpc>
              <a:spcBef>
                <a:spcPts val="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 Le volley-ball se pratique le plus souvent en salle. Le terrain a une forme rectangulaire de 18 mètres de longueur par 9 mètres de largeur. Chaque camp occupe la moitié du terrain, moitié séparée de l’autre par un filet d’un mètre de haut placé à une hauteur variable en fonction de la catégorie d’âge des joueurs ou joueuses : 2,43 mètres pour les hommes, 2,24 mètres pour les femmes. D’autres hauteurs sont homologuées pour certaines catégories (jeunes).</a:t>
            </a:r>
            <a:endParaRPr/>
          </a:p>
          <a:p>
            <a:pPr marL="342900" marR="0" lvl="0" indent="-342900" algn="l" rtl="0">
              <a:lnSpc>
                <a:spcPct val="80000"/>
              </a:lnSpc>
              <a:spcBef>
                <a:spcPts val="48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 Une ligne d’attaque est peinte au sol dans chaque moitié de terrain, à 3 mètres de distance du filet. Elle est communément appelée ligne des 3 mètres. Deux mires (barres verticales) sont accrochées au filet à hauteur des limites du terrain (le filet est généralement plus large que ce dernier). Le ballon doit passer entre ces mires lors des échanges entre équipes lors des phases de jeu. La balle est en cuir et approximativement de la même taille qu’un ballon de football. Elle est cependant bien plus souple et légère que ces derniers. Le volley-ball est un des sport les plus pratiqués au monde.</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CCECFF"/>
            </a:gs>
            <a:gs pos="50000">
              <a:srgbClr val="99CCFF"/>
            </a:gs>
            <a:gs pos="100000">
              <a:srgbClr val="CCECFF"/>
            </a:gs>
          </a:gsLst>
          <a:lin ang="5400000" scaled="0"/>
        </a:gradFill>
        <a:effectLst/>
      </p:bgPr>
    </p:bg>
    <p:spTree>
      <p:nvGrpSpPr>
        <p:cNvPr id="1" name="Shape 41"/>
        <p:cNvGrpSpPr/>
        <p:nvPr/>
      </p:nvGrpSpPr>
      <p:grpSpPr>
        <a:xfrm>
          <a:off x="0" y="0"/>
          <a:ext cx="0" cy="0"/>
          <a:chOff x="0" y="0"/>
          <a:chExt cx="0" cy="0"/>
        </a:xfrm>
      </p:grpSpPr>
      <p:sp>
        <p:nvSpPr>
          <p:cNvPr id="42" name="Google Shape;42;p8"/>
          <p:cNvSpPr txBox="1">
            <a:spLocks noGrp="1"/>
          </p:cNvSpPr>
          <p:nvPr>
            <p:ph type="body" idx="4294967295"/>
          </p:nvPr>
        </p:nvSpPr>
        <p:spPr>
          <a:xfrm>
            <a:off x="457200" y="404812"/>
            <a:ext cx="8229600" cy="5721350"/>
          </a:xfrm>
          <a:prstGeom prst="rect">
            <a:avLst/>
          </a:prstGeom>
          <a:noFill/>
          <a:ln>
            <a:noFill/>
          </a:ln>
        </p:spPr>
        <p:txBody>
          <a:bodyPr spcFirstLastPara="1" wrap="square" lIns="91425" tIns="45700" rIns="91425" bIns="45700" anchor="t" anchorCtr="0">
            <a:noAutofit/>
          </a:bodyPr>
          <a:lstStyle/>
          <a:p>
            <a:pPr marL="342900" marR="0" lvl="0" indent="-342900" algn="ctr" rtl="0">
              <a:lnSpc>
                <a:spcPct val="90000"/>
              </a:lnSpc>
              <a:spcBef>
                <a:spcPts val="0"/>
              </a:spcBef>
              <a:spcAft>
                <a:spcPts val="0"/>
              </a:spcAft>
              <a:buClr>
                <a:schemeClr val="dk1"/>
              </a:buClr>
              <a:buFont typeface="Arial"/>
              <a:buNone/>
            </a:pPr>
            <a:r>
              <a:rPr lang="en-US" sz="2800" b="1" i="0" u="none" strike="noStrike" cap="none">
                <a:solidFill>
                  <a:schemeClr val="dk1"/>
                </a:solidFill>
                <a:latin typeface="Arial"/>
                <a:ea typeface="Arial"/>
                <a:cs typeface="Arial"/>
                <a:sym typeface="Arial"/>
              </a:rPr>
              <a:t>Matériel nécessaire </a:t>
            </a:r>
            <a:endParaRPr/>
          </a:p>
          <a:p>
            <a:pPr marL="342900" marR="0" lvl="0" indent="-165100" algn="ctr" rtl="0">
              <a:lnSpc>
                <a:spcPct val="90000"/>
              </a:lnSpc>
              <a:spcBef>
                <a:spcPts val="560"/>
              </a:spcBef>
              <a:spcAft>
                <a:spcPts val="0"/>
              </a:spcAft>
              <a:buClr>
                <a:schemeClr val="dk1"/>
              </a:buClr>
              <a:buSzPts val="2800"/>
              <a:buFont typeface="Arial"/>
              <a:buNone/>
            </a:pPr>
            <a:endParaRPr sz="2800" b="0" i="0" u="none" strike="noStrike" cap="none">
              <a:solidFill>
                <a:schemeClr val="dk1"/>
              </a:solidFill>
              <a:latin typeface="Arial"/>
              <a:ea typeface="Arial"/>
              <a:cs typeface="Arial"/>
              <a:sym typeface="Arial"/>
            </a:endParaRPr>
          </a:p>
          <a:p>
            <a:pPr marL="342900" marR="0" lvl="0" indent="-342900" algn="l" rtl="0">
              <a:lnSpc>
                <a:spcPct val="90000"/>
              </a:lnSpc>
              <a:spcBef>
                <a:spcPts val="560"/>
              </a:spcBef>
              <a:spcAft>
                <a:spcPts val="0"/>
              </a:spcAft>
              <a:buClr>
                <a:schemeClr val="dk1"/>
              </a:buClr>
              <a:buFont typeface="Arial"/>
              <a:buNone/>
            </a:pPr>
            <a:r>
              <a:rPr lang="en-US" sz="2800" b="0" i="0" u="none" strike="noStrike" cap="none">
                <a:solidFill>
                  <a:schemeClr val="dk1"/>
                </a:solidFill>
                <a:latin typeface="Arial"/>
                <a:ea typeface="Arial"/>
                <a:cs typeface="Arial"/>
                <a:sym typeface="Arial"/>
              </a:rPr>
              <a:t>Le matériel nécessaire se compose des éléments suivants :</a:t>
            </a:r>
            <a:endParaRPr/>
          </a:p>
          <a:p>
            <a:pPr marL="342900" marR="0" lvl="0" indent="-342900" algn="l" rtl="0">
              <a:lnSpc>
                <a:spcPct val="90000"/>
              </a:lnSpc>
              <a:spcBef>
                <a:spcPts val="560"/>
              </a:spcBef>
              <a:spcAft>
                <a:spcPts val="0"/>
              </a:spcAft>
              <a:buClr>
                <a:schemeClr val="dk1"/>
              </a:buClr>
              <a:buSzPts val="2800"/>
              <a:buFont typeface="Arial"/>
              <a:buChar char="•"/>
            </a:pPr>
            <a:r>
              <a:rPr lang="en-US" sz="2800" b="0" i="0" u="none" strike="noStrike" cap="none">
                <a:solidFill>
                  <a:schemeClr val="dk1"/>
                </a:solidFill>
                <a:latin typeface="Arial"/>
                <a:ea typeface="Arial"/>
                <a:cs typeface="Arial"/>
                <a:sym typeface="Arial"/>
              </a:rPr>
              <a:t>2 poteaux </a:t>
            </a:r>
            <a:endParaRPr/>
          </a:p>
          <a:p>
            <a:pPr marL="342900" marR="0" lvl="0" indent="-342900" algn="l" rtl="0">
              <a:lnSpc>
                <a:spcPct val="90000"/>
              </a:lnSpc>
              <a:spcBef>
                <a:spcPts val="560"/>
              </a:spcBef>
              <a:spcAft>
                <a:spcPts val="0"/>
              </a:spcAft>
              <a:buClr>
                <a:schemeClr val="dk1"/>
              </a:buClr>
              <a:buSzPts val="2800"/>
              <a:buFont typeface="Arial"/>
              <a:buChar char="•"/>
            </a:pPr>
            <a:r>
              <a:rPr lang="en-US" sz="2800" b="0" i="0" u="none" strike="noStrike" cap="none">
                <a:solidFill>
                  <a:schemeClr val="dk1"/>
                </a:solidFill>
                <a:latin typeface="Arial"/>
                <a:ea typeface="Arial"/>
                <a:cs typeface="Arial"/>
                <a:sym typeface="Arial"/>
              </a:rPr>
              <a:t>2 mires ; (antennes rouge/blanc) posées sur le filet aux 2 extrémités du terrain. </a:t>
            </a:r>
            <a:endParaRPr/>
          </a:p>
          <a:p>
            <a:pPr marL="342900" marR="0" lvl="0" indent="-342900" algn="l" rtl="0">
              <a:lnSpc>
                <a:spcPct val="90000"/>
              </a:lnSpc>
              <a:spcBef>
                <a:spcPts val="560"/>
              </a:spcBef>
              <a:spcAft>
                <a:spcPts val="0"/>
              </a:spcAft>
              <a:buClr>
                <a:schemeClr val="dk1"/>
              </a:buClr>
              <a:buSzPts val="2800"/>
              <a:buFont typeface="Arial"/>
              <a:buChar char="•"/>
            </a:pPr>
            <a:r>
              <a:rPr lang="en-US" sz="2800" b="0" i="0" u="none" strike="noStrike" cap="none">
                <a:solidFill>
                  <a:schemeClr val="dk1"/>
                </a:solidFill>
                <a:latin typeface="Arial"/>
                <a:ea typeface="Arial"/>
                <a:cs typeface="Arial"/>
                <a:sym typeface="Arial"/>
              </a:rPr>
              <a:t>1 filet </a:t>
            </a:r>
            <a:endParaRPr/>
          </a:p>
          <a:p>
            <a:pPr marL="342900" marR="0" lvl="0" indent="-342900" algn="l" rtl="0">
              <a:lnSpc>
                <a:spcPct val="90000"/>
              </a:lnSpc>
              <a:spcBef>
                <a:spcPts val="560"/>
              </a:spcBef>
              <a:spcAft>
                <a:spcPts val="0"/>
              </a:spcAft>
              <a:buClr>
                <a:schemeClr val="dk1"/>
              </a:buClr>
              <a:buSzPts val="2800"/>
              <a:buFont typeface="Arial"/>
              <a:buChar char="•"/>
            </a:pPr>
            <a:r>
              <a:rPr lang="en-US" sz="2800" b="0" i="0" u="none" strike="noStrike" cap="none">
                <a:solidFill>
                  <a:schemeClr val="dk1"/>
                </a:solidFill>
                <a:latin typeface="Arial"/>
                <a:ea typeface="Arial"/>
                <a:cs typeface="Arial"/>
                <a:sym typeface="Arial"/>
              </a:rPr>
              <a:t>1 ballon </a:t>
            </a:r>
            <a:endParaRPr/>
          </a:p>
          <a:p>
            <a:pPr marL="342900" marR="0" lvl="0" indent="-342900" algn="l" rtl="0">
              <a:lnSpc>
                <a:spcPct val="90000"/>
              </a:lnSpc>
              <a:spcBef>
                <a:spcPts val="560"/>
              </a:spcBef>
              <a:spcAft>
                <a:spcPts val="0"/>
              </a:spcAft>
              <a:buClr>
                <a:schemeClr val="dk1"/>
              </a:buClr>
              <a:buSzPts val="2800"/>
              <a:buFont typeface="Arial"/>
              <a:buChar char="•"/>
            </a:pPr>
            <a:r>
              <a:rPr lang="en-US" sz="2800" b="0" i="0" u="none" strike="noStrike" cap="none">
                <a:solidFill>
                  <a:schemeClr val="dk1"/>
                </a:solidFill>
                <a:latin typeface="Arial"/>
                <a:ea typeface="Arial"/>
                <a:cs typeface="Arial"/>
                <a:sym typeface="Arial"/>
              </a:rPr>
              <a:t>1 terrain </a:t>
            </a:r>
            <a:endParaRPr/>
          </a:p>
          <a:p>
            <a:pPr marL="342900" marR="0" lvl="0" indent="-342900" algn="l" rtl="0">
              <a:lnSpc>
                <a:spcPct val="90000"/>
              </a:lnSpc>
              <a:spcBef>
                <a:spcPts val="560"/>
              </a:spcBef>
              <a:spcAft>
                <a:spcPts val="0"/>
              </a:spcAft>
              <a:buClr>
                <a:schemeClr val="dk1"/>
              </a:buClr>
              <a:buSzPts val="2800"/>
              <a:buFont typeface="Arial"/>
              <a:buChar char="•"/>
            </a:pPr>
            <a:r>
              <a:rPr lang="en-US" sz="2800" b="0" i="0" u="none" strike="noStrike" cap="none">
                <a:solidFill>
                  <a:schemeClr val="dk1"/>
                </a:solidFill>
                <a:latin typeface="Arial"/>
                <a:ea typeface="Arial"/>
                <a:cs typeface="Arial"/>
                <a:sym typeface="Arial"/>
              </a:rPr>
              <a:t>Entre 4 et 12 joueurs (selon le type de jeu : 6/6, 4/4, 2/2.)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CCECFF"/>
            </a:gs>
            <a:gs pos="50000">
              <a:srgbClr val="99CCFF"/>
            </a:gs>
            <a:gs pos="100000">
              <a:srgbClr val="CCECFF"/>
            </a:gs>
          </a:gsLst>
          <a:lin ang="5400000" scaled="0"/>
        </a:gradFill>
        <a:effectLst/>
      </p:bgPr>
    </p:bg>
    <p:spTree>
      <p:nvGrpSpPr>
        <p:cNvPr id="1" name="Shape 46"/>
        <p:cNvGrpSpPr/>
        <p:nvPr/>
      </p:nvGrpSpPr>
      <p:grpSpPr>
        <a:xfrm>
          <a:off x="0" y="0"/>
          <a:ext cx="0" cy="0"/>
          <a:chOff x="0" y="0"/>
          <a:chExt cx="0" cy="0"/>
        </a:xfrm>
      </p:grpSpPr>
      <p:sp>
        <p:nvSpPr>
          <p:cNvPr id="47" name="Google Shape;47;p9"/>
          <p:cNvSpPr txBox="1">
            <a:spLocks noGrp="1"/>
          </p:cNvSpPr>
          <p:nvPr>
            <p:ph type="title" idx="4294967295"/>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Font typeface="Arial"/>
              <a:buNone/>
            </a:pPr>
            <a:r>
              <a:rPr lang="en-US" sz="4400" b="0" i="0" u="none" strike="noStrike" cap="none">
                <a:solidFill>
                  <a:schemeClr val="dk2"/>
                </a:solidFill>
                <a:latin typeface="Arial"/>
                <a:ea typeface="Arial"/>
                <a:cs typeface="Arial"/>
                <a:sym typeface="Arial"/>
              </a:rPr>
              <a:t>Le terrain de jeu</a:t>
            </a:r>
            <a:endParaRPr/>
          </a:p>
        </p:txBody>
      </p:sp>
      <p:pic>
        <p:nvPicPr>
          <p:cNvPr id="48" name="Google Shape;48;p9"/>
          <p:cNvPicPr preferRelativeResize="0"/>
          <p:nvPr/>
        </p:nvPicPr>
        <p:blipFill rotWithShape="1">
          <a:blip r:embed="rId3">
            <a:alphaModFix/>
          </a:blip>
          <a:srcRect/>
          <a:stretch/>
        </p:blipFill>
        <p:spPr>
          <a:xfrm>
            <a:off x="250825" y="1341437"/>
            <a:ext cx="5992812" cy="4086225"/>
          </a:xfrm>
          <a:prstGeom prst="rect">
            <a:avLst/>
          </a:prstGeom>
          <a:noFill/>
          <a:ln>
            <a:noFill/>
          </a:ln>
        </p:spPr>
      </p:pic>
      <p:sp>
        <p:nvSpPr>
          <p:cNvPr id="49" name="Google Shape;49;p9"/>
          <p:cNvSpPr txBox="1"/>
          <p:nvPr/>
        </p:nvSpPr>
        <p:spPr>
          <a:xfrm>
            <a:off x="6372225" y="1341437"/>
            <a:ext cx="2771775" cy="4981575"/>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Font typeface="Arial"/>
              <a:buNone/>
            </a:pPr>
            <a:r>
              <a:rPr lang="en-US" sz="1600" b="1" i="0" u="none" strike="noStrike" cap="none">
                <a:solidFill>
                  <a:schemeClr val="dk1"/>
                </a:solidFill>
                <a:latin typeface="Arial"/>
                <a:ea typeface="Arial"/>
                <a:cs typeface="Arial"/>
                <a:sym typeface="Arial"/>
              </a:rPr>
              <a:t>Terrain surface</a:t>
            </a:r>
            <a:endParaRPr sz="16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Font typeface="Arial"/>
              <a:buNone/>
            </a:pPr>
            <a:r>
              <a:rPr lang="en-US" sz="1600" b="0" i="0" u="none" strike="noStrike" cap="none">
                <a:solidFill>
                  <a:schemeClr val="dk1"/>
                </a:solidFill>
                <a:latin typeface="Arial"/>
                <a:ea typeface="Arial"/>
                <a:cs typeface="Arial"/>
                <a:sym typeface="Arial"/>
              </a:rPr>
              <a:t>Le volley-ball se pratique le plus souvent en salle. Le terrain a une forme rectangulaire de 18 mètres de longueur sur 9 mètres de largeur. Les lignes de délimitation sont à l'intérieur du terrain. Une </a:t>
            </a:r>
            <a:r>
              <a:rPr lang="en-US" sz="1600" b="0" i="1" u="none" strike="noStrike" cap="none">
                <a:solidFill>
                  <a:schemeClr val="dk1"/>
                </a:solidFill>
                <a:latin typeface="Arial"/>
                <a:ea typeface="Arial"/>
                <a:cs typeface="Arial"/>
                <a:sym typeface="Arial"/>
              </a:rPr>
              <a:t>ligne centrale</a:t>
            </a:r>
            <a:r>
              <a:rPr lang="en-US" sz="1600" b="0" i="0" u="none" strike="noStrike" cap="none">
                <a:solidFill>
                  <a:schemeClr val="dk1"/>
                </a:solidFill>
                <a:latin typeface="Arial"/>
                <a:ea typeface="Arial"/>
                <a:cs typeface="Arial"/>
                <a:sym typeface="Arial"/>
              </a:rPr>
              <a:t> s'étend sous le filet sur toute la largeur du terrain et sépare les deux camps. Une </a:t>
            </a:r>
            <a:r>
              <a:rPr lang="en-US" sz="1600" b="0" i="1" u="none" strike="noStrike" cap="none">
                <a:solidFill>
                  <a:schemeClr val="dk1"/>
                </a:solidFill>
                <a:latin typeface="Arial"/>
                <a:ea typeface="Arial"/>
                <a:cs typeface="Arial"/>
                <a:sym typeface="Arial"/>
              </a:rPr>
              <a:t>ligne d'attaque</a:t>
            </a:r>
            <a:r>
              <a:rPr lang="en-US" sz="1600" b="0" i="0" u="none" strike="noStrike" cap="none">
                <a:solidFill>
                  <a:schemeClr val="dk1"/>
                </a:solidFill>
                <a:latin typeface="Arial"/>
                <a:ea typeface="Arial"/>
                <a:cs typeface="Arial"/>
                <a:sym typeface="Arial"/>
              </a:rPr>
              <a:t> est peinte au sol dans chaque moitié de terrain, à 3 mètres du filet ; elle est communément appelée </a:t>
            </a:r>
            <a:r>
              <a:rPr lang="en-US" sz="1600" b="0" i="1" u="none" strike="noStrike" cap="none">
                <a:solidFill>
                  <a:schemeClr val="dk1"/>
                </a:solidFill>
                <a:latin typeface="Arial"/>
                <a:ea typeface="Arial"/>
                <a:cs typeface="Arial"/>
                <a:sym typeface="Arial"/>
              </a:rPr>
              <a:t>« ligne des 3 mètres »</a:t>
            </a:r>
            <a:r>
              <a:rPr lang="en-US" sz="1600" b="0" i="0" u="none" strike="noStrike" cap="none">
                <a:solidFill>
                  <a:schemeClr val="dk1"/>
                </a:solidFill>
                <a:latin typeface="Arial"/>
                <a:ea typeface="Arial"/>
                <a:cs typeface="Arial"/>
                <a:sym typeface="Arial"/>
              </a:rPr>
              <a:t>.</a:t>
            </a:r>
            <a:endParaRPr/>
          </a:p>
          <a:p>
            <a:pPr marL="0" marR="0" lvl="0" indent="0" algn="l" rtl="0">
              <a:lnSpc>
                <a:spcPct val="100000"/>
              </a:lnSpc>
              <a:spcBef>
                <a:spcPts val="0"/>
              </a:spcBef>
              <a:spcAft>
                <a:spcPts val="0"/>
              </a:spcAft>
              <a:buClr>
                <a:schemeClr val="dk1"/>
              </a:buClr>
              <a:buFont typeface="Arial"/>
              <a:buNone/>
            </a:pPr>
            <a:r>
              <a:rPr lang="en-US" sz="1600" b="0" i="0" u="none" strike="noStrike" cap="none">
                <a:solidFill>
                  <a:schemeClr val="dk1"/>
                </a:solidFill>
                <a:latin typeface="Arial"/>
                <a:ea typeface="Arial"/>
                <a:cs typeface="Arial"/>
                <a:sym typeface="Arial"/>
              </a:rPr>
              <a:t>Les dimensions du terrain de volley ne varient jamais.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CCECFF"/>
            </a:gs>
            <a:gs pos="50000">
              <a:srgbClr val="99CCFF"/>
            </a:gs>
            <a:gs pos="100000">
              <a:srgbClr val="CCECFF"/>
            </a:gs>
          </a:gsLst>
          <a:lin ang="5400000" scaled="0"/>
        </a:gradFill>
        <a:effectLst/>
      </p:bgPr>
    </p:bg>
    <p:spTree>
      <p:nvGrpSpPr>
        <p:cNvPr id="1" name="Shape 53"/>
        <p:cNvGrpSpPr/>
        <p:nvPr/>
      </p:nvGrpSpPr>
      <p:grpSpPr>
        <a:xfrm>
          <a:off x="0" y="0"/>
          <a:ext cx="0" cy="0"/>
          <a:chOff x="0" y="0"/>
          <a:chExt cx="0" cy="0"/>
        </a:xfrm>
      </p:grpSpPr>
      <p:sp>
        <p:nvSpPr>
          <p:cNvPr id="54" name="Google Shape;54;p10"/>
          <p:cNvSpPr txBox="1">
            <a:spLocks noGrp="1"/>
          </p:cNvSpPr>
          <p:nvPr>
            <p:ph type="title" idx="4294967295"/>
          </p:nvPr>
        </p:nvSpPr>
        <p:spPr>
          <a:xfrm>
            <a:off x="179387" y="260350"/>
            <a:ext cx="5843587" cy="1944687"/>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Font typeface="Arial"/>
              <a:buNone/>
            </a:pPr>
            <a:r>
              <a:rPr lang="en-US" sz="4400" b="0" i="0" u="none" strike="noStrike" cap="none">
                <a:solidFill>
                  <a:schemeClr val="dk2"/>
                </a:solidFill>
                <a:latin typeface="Arial"/>
                <a:ea typeface="Arial"/>
                <a:cs typeface="Arial"/>
                <a:sym typeface="Arial"/>
              </a:rPr>
              <a:t>Le ballon de jeu</a:t>
            </a:r>
            <a:br>
              <a:rPr lang="en-US" sz="4400" b="0" i="0" u="none" strike="noStrike" cap="none">
                <a:solidFill>
                  <a:schemeClr val="dk2"/>
                </a:solidFill>
                <a:latin typeface="Arial"/>
                <a:ea typeface="Arial"/>
                <a:cs typeface="Arial"/>
                <a:sym typeface="Arial"/>
              </a:rPr>
            </a:br>
            <a:r>
              <a:rPr lang="en-US" sz="4400" b="0" i="0" u="none" strike="noStrike" cap="none">
                <a:solidFill>
                  <a:schemeClr val="dk2"/>
                </a:solidFill>
                <a:latin typeface="Arial"/>
                <a:ea typeface="Arial"/>
                <a:cs typeface="Arial"/>
                <a:sym typeface="Arial"/>
              </a:rPr>
              <a:t> et le filet</a:t>
            </a:r>
            <a:endParaRPr/>
          </a:p>
        </p:txBody>
      </p:sp>
      <p:pic>
        <p:nvPicPr>
          <p:cNvPr id="55" name="Google Shape;55;p10"/>
          <p:cNvPicPr preferRelativeResize="0"/>
          <p:nvPr/>
        </p:nvPicPr>
        <p:blipFill rotWithShape="1">
          <a:blip r:embed="rId3">
            <a:alphaModFix/>
          </a:blip>
          <a:srcRect/>
          <a:stretch/>
        </p:blipFill>
        <p:spPr>
          <a:xfrm>
            <a:off x="107950" y="2132012"/>
            <a:ext cx="7416800" cy="4725987"/>
          </a:xfrm>
          <a:prstGeom prst="rect">
            <a:avLst/>
          </a:prstGeom>
          <a:noFill/>
          <a:ln>
            <a:noFill/>
          </a:ln>
        </p:spPr>
      </p:pic>
      <p:pic>
        <p:nvPicPr>
          <p:cNvPr id="56" name="Google Shape;56;p10"/>
          <p:cNvPicPr preferRelativeResize="0"/>
          <p:nvPr/>
        </p:nvPicPr>
        <p:blipFill rotWithShape="1">
          <a:blip r:embed="rId4">
            <a:alphaModFix/>
          </a:blip>
          <a:srcRect/>
          <a:stretch/>
        </p:blipFill>
        <p:spPr>
          <a:xfrm>
            <a:off x="6227762" y="549275"/>
            <a:ext cx="2673350" cy="2673350"/>
          </a:xfrm>
          <a:prstGeom prst="rect">
            <a:avLst/>
          </a:prstGeom>
          <a:noFill/>
          <a:ln>
            <a:noFill/>
          </a:ln>
        </p:spPr>
      </p:pic>
      <p:sp>
        <p:nvSpPr>
          <p:cNvPr id="57" name="Google Shape;57;p10"/>
          <p:cNvSpPr txBox="1"/>
          <p:nvPr/>
        </p:nvSpPr>
        <p:spPr>
          <a:xfrm>
            <a:off x="7235825" y="3284537"/>
            <a:ext cx="1584325" cy="256381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Font typeface="Arial"/>
              <a:buNone/>
            </a:pPr>
            <a:r>
              <a:rPr lang="en-US" sz="1800" b="0" i="0" u="none" strike="noStrike" cap="none">
                <a:solidFill>
                  <a:schemeClr val="dk1"/>
                </a:solidFill>
                <a:latin typeface="Arial"/>
                <a:ea typeface="Arial"/>
                <a:cs typeface="Arial"/>
                <a:sym typeface="Arial"/>
              </a:rPr>
              <a:t>poids réglementaire fixé entre 260 et 280 grammes, pour 65 à 67 centimètres de circonférence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CCECFF"/>
            </a:gs>
            <a:gs pos="50000">
              <a:srgbClr val="99CCFF"/>
            </a:gs>
            <a:gs pos="100000">
              <a:srgbClr val="CCECFF"/>
            </a:gs>
          </a:gsLst>
          <a:lin ang="5400000" scaled="0"/>
        </a:gradFill>
        <a:effectLst/>
      </p:bgPr>
    </p:bg>
    <p:spTree>
      <p:nvGrpSpPr>
        <p:cNvPr id="1" name="Shape 61"/>
        <p:cNvGrpSpPr/>
        <p:nvPr/>
      </p:nvGrpSpPr>
      <p:grpSpPr>
        <a:xfrm>
          <a:off x="0" y="0"/>
          <a:ext cx="0" cy="0"/>
          <a:chOff x="0" y="0"/>
          <a:chExt cx="0" cy="0"/>
        </a:xfrm>
      </p:grpSpPr>
      <p:sp>
        <p:nvSpPr>
          <p:cNvPr id="62" name="Google Shape;62;p11"/>
          <p:cNvSpPr txBox="1">
            <a:spLocks noGrp="1"/>
          </p:cNvSpPr>
          <p:nvPr>
            <p:ph type="body" idx="4294967295"/>
          </p:nvPr>
        </p:nvSpPr>
        <p:spPr>
          <a:xfrm>
            <a:off x="457200" y="333375"/>
            <a:ext cx="8435975" cy="6191250"/>
          </a:xfrm>
          <a:prstGeom prst="rect">
            <a:avLst/>
          </a:prstGeom>
          <a:noFill/>
          <a:ln>
            <a:noFill/>
          </a:ln>
        </p:spPr>
        <p:txBody>
          <a:bodyPr spcFirstLastPara="1" wrap="square" lIns="91425" tIns="45700" rIns="91425" bIns="45700" anchor="t" anchorCtr="0">
            <a:noAutofit/>
          </a:bodyPr>
          <a:lstStyle/>
          <a:p>
            <a:pPr marL="342900" marR="0" lvl="0" indent="-342900" algn="ctr" rtl="0">
              <a:lnSpc>
                <a:spcPct val="80000"/>
              </a:lnSpc>
              <a:spcBef>
                <a:spcPts val="0"/>
              </a:spcBef>
              <a:spcAft>
                <a:spcPts val="0"/>
              </a:spcAft>
              <a:buClr>
                <a:schemeClr val="dk1"/>
              </a:buClr>
              <a:buFont typeface="Arial"/>
              <a:buNone/>
            </a:pPr>
            <a:r>
              <a:rPr lang="en-US" sz="2800" b="0" i="0" u="none" strike="noStrike" cap="none">
                <a:solidFill>
                  <a:schemeClr val="dk1"/>
                </a:solidFill>
                <a:latin typeface="Arial"/>
                <a:ea typeface="Arial"/>
                <a:cs typeface="Arial"/>
                <a:sym typeface="Arial"/>
              </a:rPr>
              <a:t>Le Filet</a:t>
            </a:r>
            <a:endParaRPr/>
          </a:p>
          <a:p>
            <a:pPr marL="342900" marR="0" lvl="0" indent="-342900" algn="l" rtl="0">
              <a:lnSpc>
                <a:spcPct val="80000"/>
              </a:lnSpc>
              <a:spcBef>
                <a:spcPts val="200"/>
              </a:spcBef>
              <a:spcAft>
                <a:spcPts val="0"/>
              </a:spcAft>
              <a:buClr>
                <a:schemeClr val="dk1"/>
              </a:buClr>
              <a:buFont typeface="Arial"/>
              <a:buNone/>
            </a:pPr>
            <a:endParaRPr sz="1000" b="0" i="0" u="none" strike="noStrike" cap="none">
              <a:solidFill>
                <a:schemeClr val="dk1"/>
              </a:solidFill>
              <a:latin typeface="Arial"/>
              <a:ea typeface="Arial"/>
              <a:cs typeface="Arial"/>
              <a:sym typeface="Arial"/>
            </a:endParaRPr>
          </a:p>
          <a:p>
            <a:pPr marL="342900" marR="0" lvl="0" indent="-342900" algn="l" rtl="0">
              <a:lnSpc>
                <a:spcPct val="80000"/>
              </a:lnSpc>
              <a:spcBef>
                <a:spcPts val="480"/>
              </a:spcBef>
              <a:spcAft>
                <a:spcPts val="0"/>
              </a:spcAft>
              <a:buClr>
                <a:schemeClr val="dk1"/>
              </a:buClr>
              <a:buFont typeface="Arial"/>
              <a:buNone/>
            </a:pPr>
            <a:r>
              <a:rPr lang="en-US" sz="2400" b="0" i="0" u="none" strike="noStrike" cap="none">
                <a:solidFill>
                  <a:schemeClr val="dk1"/>
                </a:solidFill>
                <a:latin typeface="Arial"/>
                <a:ea typeface="Arial"/>
                <a:cs typeface="Arial"/>
                <a:sym typeface="Arial"/>
              </a:rPr>
              <a:t>Chaque équipe occupe une moitié du terrain séparée de l'autre par un filet d'un mètre de haut, dont la partie supérieure est placée à une hauteur variable en fonction de la catégorie d'âge des joueurs ou joueuses :</a:t>
            </a:r>
            <a:endParaRPr/>
          </a:p>
          <a:p>
            <a:pPr marL="342900" marR="0" lvl="0" indent="-342900" algn="l" rtl="0">
              <a:lnSpc>
                <a:spcPct val="80000"/>
              </a:lnSpc>
              <a:spcBef>
                <a:spcPts val="480"/>
              </a:spcBef>
              <a:spcAft>
                <a:spcPts val="0"/>
              </a:spcAft>
              <a:buClr>
                <a:schemeClr val="dk1"/>
              </a:buClr>
              <a:buFont typeface="Arial"/>
              <a:buNone/>
            </a:pPr>
            <a:r>
              <a:rPr lang="en-US" sz="2400" b="1" i="0" u="none" strike="noStrike" cap="none">
                <a:solidFill>
                  <a:schemeClr val="dk1"/>
                </a:solidFill>
                <a:latin typeface="Arial"/>
                <a:ea typeface="Arial"/>
                <a:cs typeface="Arial"/>
                <a:sym typeface="Arial"/>
              </a:rPr>
              <a:t>Catégorie principales:</a:t>
            </a:r>
            <a:endParaRPr/>
          </a:p>
          <a:p>
            <a:pPr marL="342900" marR="0" lvl="0" indent="-342900" algn="l" rtl="0">
              <a:lnSpc>
                <a:spcPct val="80000"/>
              </a:lnSpc>
              <a:spcBef>
                <a:spcPts val="480"/>
              </a:spcBef>
              <a:spcAft>
                <a:spcPts val="0"/>
              </a:spcAft>
              <a:buClr>
                <a:schemeClr val="dk1"/>
              </a:buClr>
              <a:buFont typeface="Arial"/>
              <a:buNone/>
            </a:pPr>
            <a:r>
              <a:rPr lang="en-US" sz="2400" b="1" i="0" u="none" strike="noStrike" cap="none">
                <a:solidFill>
                  <a:schemeClr val="dk1"/>
                </a:solidFill>
                <a:latin typeface="Arial"/>
                <a:ea typeface="Arial"/>
                <a:cs typeface="Arial"/>
                <a:sym typeface="Arial"/>
              </a:rPr>
              <a:t>Masculins  </a:t>
            </a:r>
            <a:r>
              <a:rPr lang="en-US" sz="2400" b="0" i="0" u="none" strike="noStrike" cap="none">
                <a:solidFill>
                  <a:schemeClr val="dk1"/>
                </a:solidFill>
                <a:latin typeface="Arial"/>
                <a:ea typeface="Arial"/>
                <a:cs typeface="Arial"/>
                <a:sym typeface="Arial"/>
              </a:rPr>
              <a:t>Seniors et Juniors m.2,43, Cadets m.2,35, 			Minimes m.2,24</a:t>
            </a:r>
            <a:endParaRPr/>
          </a:p>
          <a:p>
            <a:pPr marL="342900" marR="0" lvl="0" indent="-342900" algn="l" rtl="0">
              <a:lnSpc>
                <a:spcPct val="80000"/>
              </a:lnSpc>
              <a:spcBef>
                <a:spcPts val="480"/>
              </a:spcBef>
              <a:spcAft>
                <a:spcPts val="0"/>
              </a:spcAft>
              <a:buClr>
                <a:schemeClr val="dk1"/>
              </a:buClr>
              <a:buFont typeface="Arial"/>
              <a:buNone/>
            </a:pPr>
            <a:r>
              <a:rPr lang="en-US" sz="2400" b="1" i="0" u="none" strike="noStrike" cap="none">
                <a:solidFill>
                  <a:schemeClr val="dk1"/>
                </a:solidFill>
                <a:latin typeface="Arial"/>
                <a:ea typeface="Arial"/>
                <a:cs typeface="Arial"/>
                <a:sym typeface="Arial"/>
              </a:rPr>
              <a:t>Féminines</a:t>
            </a:r>
            <a:r>
              <a:rPr lang="en-US" sz="2400" b="0" i="0" u="none" strike="noStrike" cap="none">
                <a:solidFill>
                  <a:schemeClr val="dk1"/>
                </a:solidFill>
                <a:latin typeface="Arial"/>
                <a:ea typeface="Arial"/>
                <a:cs typeface="Arial"/>
                <a:sym typeface="Arial"/>
              </a:rPr>
              <a:t>  Seniors et Juniors m.2,24, Cadets m.2,24, 			Minimes m.2,10  </a:t>
            </a:r>
            <a:endParaRPr/>
          </a:p>
          <a:p>
            <a:pPr marL="342900" marR="0" lvl="0" indent="-342900" algn="l" rtl="0">
              <a:lnSpc>
                <a:spcPct val="80000"/>
              </a:lnSpc>
              <a:spcBef>
                <a:spcPts val="480"/>
              </a:spcBef>
              <a:spcAft>
                <a:spcPts val="0"/>
              </a:spcAft>
              <a:buClr>
                <a:schemeClr val="dk1"/>
              </a:buClr>
              <a:buFont typeface="Arial"/>
              <a:buNone/>
            </a:pPr>
            <a:r>
              <a:rPr lang="en-US" sz="2400" b="0" i="0" u="none" strike="noStrike" cap="none">
                <a:solidFill>
                  <a:schemeClr val="dk1"/>
                </a:solidFill>
                <a:latin typeface="Arial"/>
                <a:ea typeface="Arial"/>
                <a:cs typeface="Arial"/>
                <a:sym typeface="Arial"/>
              </a:rPr>
              <a:t>Deux </a:t>
            </a:r>
            <a:r>
              <a:rPr lang="en-US" sz="2400" b="0" i="1" u="none" strike="noStrike" cap="none">
                <a:solidFill>
                  <a:schemeClr val="dk1"/>
                </a:solidFill>
                <a:latin typeface="Arial"/>
                <a:ea typeface="Arial"/>
                <a:cs typeface="Arial"/>
                <a:sym typeface="Arial"/>
              </a:rPr>
              <a:t>antennes</a:t>
            </a:r>
            <a:r>
              <a:rPr lang="en-US" sz="2400" b="0" i="0" u="none" strike="noStrike" cap="none">
                <a:solidFill>
                  <a:schemeClr val="dk1"/>
                </a:solidFill>
                <a:latin typeface="Arial"/>
                <a:ea typeface="Arial"/>
                <a:cs typeface="Arial"/>
                <a:sym typeface="Arial"/>
              </a:rPr>
              <a:t> (barres verticales également appelées « mires ») sont accrochées au filet à hauteur des limites du terrain (le filet est plus large que ce dernier, il mesure m. 9.50). Le ballon doit passer entre ces antennes lors des échanges entre équipes lors des phases de jeu.</a:t>
            </a:r>
            <a:endParaRPr/>
          </a:p>
          <a:p>
            <a:pPr marL="342900" marR="0" lvl="0" indent="-342900" algn="l" rtl="0">
              <a:lnSpc>
                <a:spcPct val="80000"/>
              </a:lnSpc>
              <a:spcBef>
                <a:spcPts val="480"/>
              </a:spcBef>
              <a:spcAft>
                <a:spcPts val="0"/>
              </a:spcAft>
              <a:buClr>
                <a:schemeClr val="dk1"/>
              </a:buClr>
              <a:buFont typeface="Arial"/>
              <a:buNone/>
            </a:pPr>
            <a:r>
              <a:rPr lang="en-US" sz="2400" b="0" i="0" u="none" strike="noStrike" cap="none">
                <a:solidFill>
                  <a:schemeClr val="dk1"/>
                </a:solidFill>
                <a:latin typeface="Arial"/>
                <a:ea typeface="Arial"/>
                <a:cs typeface="Arial"/>
                <a:sym typeface="Arial"/>
              </a:rPr>
              <a:t>Deux bandes blanches, accolées aux antennes, sont situées sur le filet à la verticale des lignes de côté.</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CCECFF"/>
            </a:gs>
            <a:gs pos="50000">
              <a:srgbClr val="99CCFF"/>
            </a:gs>
            <a:gs pos="100000">
              <a:srgbClr val="CCECFF"/>
            </a:gs>
          </a:gsLst>
          <a:lin ang="5400000" scaled="0"/>
        </a:gradFill>
        <a:effectLst/>
      </p:bgPr>
    </p:bg>
    <p:spTree>
      <p:nvGrpSpPr>
        <p:cNvPr id="1" name="Shape 66"/>
        <p:cNvGrpSpPr/>
        <p:nvPr/>
      </p:nvGrpSpPr>
      <p:grpSpPr>
        <a:xfrm>
          <a:off x="0" y="0"/>
          <a:ext cx="0" cy="0"/>
          <a:chOff x="0" y="0"/>
          <a:chExt cx="0" cy="0"/>
        </a:xfrm>
      </p:grpSpPr>
      <p:sp>
        <p:nvSpPr>
          <p:cNvPr id="67" name="Google Shape;67;p12"/>
          <p:cNvSpPr txBox="1">
            <a:spLocks noGrp="1"/>
          </p:cNvSpPr>
          <p:nvPr>
            <p:ph type="title" idx="4294967295"/>
          </p:nvPr>
        </p:nvSpPr>
        <p:spPr>
          <a:xfrm>
            <a:off x="457200" y="274637"/>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Font typeface="Arial"/>
              <a:buNone/>
            </a:pPr>
            <a:r>
              <a:rPr lang="en-US" sz="4400" b="1" i="0" u="none" strike="noStrike" cap="none">
                <a:solidFill>
                  <a:schemeClr val="dk2"/>
                </a:solidFill>
                <a:latin typeface="Arial"/>
                <a:ea typeface="Arial"/>
                <a:cs typeface="Arial"/>
                <a:sym typeface="Arial"/>
              </a:rPr>
              <a:t>Règles du jeu</a:t>
            </a:r>
            <a:endParaRPr/>
          </a:p>
        </p:txBody>
      </p:sp>
      <p:sp>
        <p:nvSpPr>
          <p:cNvPr id="68" name="Google Shape;68;p12"/>
          <p:cNvSpPr txBox="1">
            <a:spLocks noGrp="1"/>
          </p:cNvSpPr>
          <p:nvPr>
            <p:ph type="body" idx="4294967295"/>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marR="0" lvl="0" indent="-342900" algn="l" rtl="0">
              <a:lnSpc>
                <a:spcPct val="80000"/>
              </a:lnSpc>
              <a:spcBef>
                <a:spcPts val="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Les points sont marqués soit en faisant tomber le ballon sur le terrain de l'équipe adverse, soit quand l'adversaire commet une faute. La première équipe à atteindre 25 points (avec 2 points d'écart minimum) gagne le set et la première équipe qui gagne trois sets gagne le match. Dans le cas d'un score à 2 sets partout, les équipes jouent un 5e set décisif. La première équipe ayant marqué 15 points (avec 2 points d'écart minimum) remporte le 5e set et le match.</a:t>
            </a:r>
            <a:endParaRPr/>
          </a:p>
          <a:p>
            <a:pPr marL="342900" marR="0" lvl="0" indent="-342900" algn="l" rtl="0">
              <a:lnSpc>
                <a:spcPct val="80000"/>
              </a:lnSpc>
              <a:spcBef>
                <a:spcPts val="40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Chaque équipe peut toucher le ballon jusqu'à trois fois (en plus d'un éventuel contre) avant que le ballon ne retraverse le filet, et les contacts consécutifs doivent être faits par des joueurs différents. Le ballon est d'habitude joué avec les mains, bras ou les poings mais les joueurs ont le droit de toucher le ballon avec n'importe quelle autre partie du corps. Pour la touche du pied, le pied ne peut être décollé du sol.</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CCECFF"/>
            </a:gs>
            <a:gs pos="50000">
              <a:srgbClr val="99CCFF"/>
            </a:gs>
            <a:gs pos="100000">
              <a:srgbClr val="CCECFF"/>
            </a:gs>
          </a:gsLst>
          <a:lin ang="5400000" scaled="0"/>
        </a:gradFill>
        <a:effectLst/>
      </p:bgPr>
    </p:bg>
    <p:spTree>
      <p:nvGrpSpPr>
        <p:cNvPr id="1" name="Shape 72"/>
        <p:cNvGrpSpPr/>
        <p:nvPr/>
      </p:nvGrpSpPr>
      <p:grpSpPr>
        <a:xfrm>
          <a:off x="0" y="0"/>
          <a:ext cx="0" cy="0"/>
          <a:chOff x="0" y="0"/>
          <a:chExt cx="0" cy="0"/>
        </a:xfrm>
      </p:grpSpPr>
      <p:sp>
        <p:nvSpPr>
          <p:cNvPr id="73" name="Google Shape;73;p13"/>
          <p:cNvSpPr txBox="1">
            <a:spLocks noGrp="1"/>
          </p:cNvSpPr>
          <p:nvPr>
            <p:ph type="title" idx="4294967295"/>
          </p:nvPr>
        </p:nvSpPr>
        <p:spPr>
          <a:xfrm>
            <a:off x="457200" y="115887"/>
            <a:ext cx="8229600" cy="77787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Font typeface="Arial"/>
              <a:buNone/>
            </a:pPr>
            <a:r>
              <a:rPr lang="en-US" sz="4400" b="1" i="0" u="none" strike="noStrike" cap="none">
                <a:solidFill>
                  <a:schemeClr val="accent2"/>
                </a:solidFill>
                <a:latin typeface="Arial"/>
                <a:ea typeface="Arial"/>
                <a:cs typeface="Arial"/>
                <a:sym typeface="Arial"/>
              </a:rPr>
              <a:t>Position des joueurs</a:t>
            </a:r>
            <a:endParaRPr/>
          </a:p>
        </p:txBody>
      </p:sp>
      <p:sp>
        <p:nvSpPr>
          <p:cNvPr id="74" name="Google Shape;74;p13"/>
          <p:cNvSpPr txBox="1">
            <a:spLocks noGrp="1"/>
          </p:cNvSpPr>
          <p:nvPr>
            <p:ph type="body" idx="4294967295"/>
          </p:nvPr>
        </p:nvSpPr>
        <p:spPr>
          <a:xfrm>
            <a:off x="179387" y="908050"/>
            <a:ext cx="5832475" cy="5573712"/>
          </a:xfrm>
          <a:prstGeom prst="rect">
            <a:avLst/>
          </a:prstGeom>
          <a:noFill/>
          <a:ln>
            <a:noFill/>
          </a:ln>
        </p:spPr>
        <p:txBody>
          <a:bodyPr spcFirstLastPara="1" wrap="square" lIns="91425" tIns="45700" rIns="91425" bIns="45700" anchor="t" anchorCtr="0">
            <a:noAutofit/>
          </a:bodyPr>
          <a:lstStyle/>
          <a:p>
            <a:pPr marL="342900" marR="0" lvl="0" indent="-342900" algn="l" rtl="0">
              <a:lnSpc>
                <a:spcPct val="80000"/>
              </a:lnSpc>
              <a:spcBef>
                <a:spcPts val="0"/>
              </a:spcBef>
              <a:spcAft>
                <a:spcPts val="0"/>
              </a:spcAft>
              <a:buClr>
                <a:schemeClr val="accent2"/>
              </a:buClr>
              <a:buFont typeface="Arial"/>
              <a:buNone/>
            </a:pPr>
            <a:r>
              <a:rPr lang="en-US" sz="2400" b="0" i="0" u="none" strike="noStrike" cap="none">
                <a:solidFill>
                  <a:schemeClr val="accent2"/>
                </a:solidFill>
                <a:latin typeface="Arial"/>
                <a:ea typeface="Arial"/>
                <a:cs typeface="Arial"/>
                <a:sym typeface="Arial"/>
              </a:rPr>
              <a:t>Une équipe de volley-ball se compose de six joueurs sur le terrain: trois avants et trois arrières. La position des joueurs est généralement désignée par un numéro de 1 à 6 :</a:t>
            </a:r>
            <a:endParaRPr/>
          </a:p>
          <a:p>
            <a:pPr marL="342900" marR="0" lvl="0" indent="-342900" algn="l" rtl="0">
              <a:lnSpc>
                <a:spcPct val="80000"/>
              </a:lnSpc>
              <a:spcBef>
                <a:spcPts val="480"/>
              </a:spcBef>
              <a:spcAft>
                <a:spcPts val="0"/>
              </a:spcAft>
              <a:buClr>
                <a:schemeClr val="accent2"/>
              </a:buClr>
              <a:buSzPts val="2400"/>
              <a:buFont typeface="Arial"/>
              <a:buChar char="•"/>
            </a:pPr>
            <a:r>
              <a:rPr lang="en-US" sz="2400" b="0" i="0" u="none" strike="noStrike" cap="none">
                <a:solidFill>
                  <a:schemeClr val="accent2"/>
                </a:solidFill>
                <a:latin typeface="Arial"/>
                <a:ea typeface="Arial"/>
                <a:cs typeface="Arial"/>
                <a:sym typeface="Arial"/>
              </a:rPr>
              <a:t> </a:t>
            </a:r>
            <a:r>
              <a:rPr lang="en-US" sz="2400" b="0" i="1" u="none" strike="noStrike" cap="none">
                <a:solidFill>
                  <a:schemeClr val="accent2"/>
                </a:solidFill>
                <a:latin typeface="Arial"/>
                <a:ea typeface="Arial"/>
                <a:cs typeface="Arial"/>
                <a:sym typeface="Arial"/>
              </a:rPr>
              <a:t>1</a:t>
            </a:r>
            <a:r>
              <a:rPr lang="en-US" sz="2400" b="0" i="0" u="none" strike="noStrike" cap="none">
                <a:solidFill>
                  <a:schemeClr val="accent2"/>
                </a:solidFill>
                <a:latin typeface="Arial"/>
                <a:ea typeface="Arial"/>
                <a:cs typeface="Arial"/>
                <a:sym typeface="Arial"/>
              </a:rPr>
              <a:t> le joueur arrière droit (défenseur droit ou serveur) qu'on peut également appeler réceptionneur (défenseur);</a:t>
            </a:r>
            <a:endParaRPr/>
          </a:p>
          <a:p>
            <a:pPr marL="342900" marR="0" lvl="0" indent="-342900" algn="l" rtl="0">
              <a:lnSpc>
                <a:spcPct val="80000"/>
              </a:lnSpc>
              <a:spcBef>
                <a:spcPts val="480"/>
              </a:spcBef>
              <a:spcAft>
                <a:spcPts val="0"/>
              </a:spcAft>
              <a:buClr>
                <a:schemeClr val="accent2"/>
              </a:buClr>
              <a:buSzPts val="2400"/>
              <a:buFont typeface="Arial"/>
              <a:buChar char="•"/>
            </a:pPr>
            <a:r>
              <a:rPr lang="en-US" sz="2400" b="0" i="0" u="none" strike="noStrike" cap="none">
                <a:solidFill>
                  <a:schemeClr val="accent2"/>
                </a:solidFill>
                <a:latin typeface="Arial"/>
                <a:ea typeface="Arial"/>
                <a:cs typeface="Arial"/>
                <a:sym typeface="Arial"/>
              </a:rPr>
              <a:t> </a:t>
            </a:r>
            <a:r>
              <a:rPr lang="en-US" sz="2400" b="0" i="1" u="none" strike="noStrike" cap="none">
                <a:solidFill>
                  <a:schemeClr val="accent2"/>
                </a:solidFill>
                <a:latin typeface="Arial"/>
                <a:ea typeface="Arial"/>
                <a:cs typeface="Arial"/>
                <a:sym typeface="Arial"/>
              </a:rPr>
              <a:t>2</a:t>
            </a:r>
            <a:r>
              <a:rPr lang="en-US" sz="2400" b="0" i="0" u="none" strike="noStrike" cap="none">
                <a:solidFill>
                  <a:schemeClr val="accent2"/>
                </a:solidFill>
                <a:latin typeface="Arial"/>
                <a:ea typeface="Arial"/>
                <a:cs typeface="Arial"/>
                <a:sym typeface="Arial"/>
              </a:rPr>
              <a:t> l'avant droit (attaquant);</a:t>
            </a:r>
            <a:endParaRPr/>
          </a:p>
          <a:p>
            <a:pPr marL="342900" marR="0" lvl="0" indent="-342900" algn="l" rtl="0">
              <a:lnSpc>
                <a:spcPct val="80000"/>
              </a:lnSpc>
              <a:spcBef>
                <a:spcPts val="480"/>
              </a:spcBef>
              <a:spcAft>
                <a:spcPts val="0"/>
              </a:spcAft>
              <a:buClr>
                <a:schemeClr val="accent2"/>
              </a:buClr>
              <a:buSzPts val="2400"/>
              <a:buFont typeface="Arial"/>
              <a:buChar char="•"/>
            </a:pPr>
            <a:r>
              <a:rPr lang="en-US" sz="2400" b="0" i="0" u="none" strike="noStrike" cap="none">
                <a:solidFill>
                  <a:schemeClr val="accent2"/>
                </a:solidFill>
                <a:latin typeface="Arial"/>
                <a:ea typeface="Arial"/>
                <a:cs typeface="Arial"/>
                <a:sym typeface="Arial"/>
              </a:rPr>
              <a:t> </a:t>
            </a:r>
            <a:r>
              <a:rPr lang="en-US" sz="2400" b="0" i="1" u="none" strike="noStrike" cap="none">
                <a:solidFill>
                  <a:schemeClr val="accent2"/>
                </a:solidFill>
                <a:latin typeface="Arial"/>
                <a:ea typeface="Arial"/>
                <a:cs typeface="Arial"/>
                <a:sym typeface="Arial"/>
              </a:rPr>
              <a:t>3</a:t>
            </a:r>
            <a:r>
              <a:rPr lang="en-US" sz="2400" b="0" i="0" u="none" strike="noStrike" cap="none">
                <a:solidFill>
                  <a:schemeClr val="accent2"/>
                </a:solidFill>
                <a:latin typeface="Arial"/>
                <a:ea typeface="Arial"/>
                <a:cs typeface="Arial"/>
                <a:sym typeface="Arial"/>
              </a:rPr>
              <a:t> l'avant centre (attaquant central);</a:t>
            </a:r>
            <a:endParaRPr/>
          </a:p>
          <a:p>
            <a:pPr marL="342900" marR="0" lvl="0" indent="-342900" algn="l" rtl="0">
              <a:lnSpc>
                <a:spcPct val="80000"/>
              </a:lnSpc>
              <a:spcBef>
                <a:spcPts val="480"/>
              </a:spcBef>
              <a:spcAft>
                <a:spcPts val="0"/>
              </a:spcAft>
              <a:buClr>
                <a:schemeClr val="accent2"/>
              </a:buClr>
              <a:buSzPts val="2400"/>
              <a:buFont typeface="Arial"/>
              <a:buChar char="•"/>
            </a:pPr>
            <a:r>
              <a:rPr lang="en-US" sz="2400" b="0" i="0" u="none" strike="noStrike" cap="none">
                <a:solidFill>
                  <a:schemeClr val="accent2"/>
                </a:solidFill>
                <a:latin typeface="Arial"/>
                <a:ea typeface="Arial"/>
                <a:cs typeface="Arial"/>
                <a:sym typeface="Arial"/>
              </a:rPr>
              <a:t> </a:t>
            </a:r>
            <a:r>
              <a:rPr lang="en-US" sz="2400" b="0" i="1" u="none" strike="noStrike" cap="none">
                <a:solidFill>
                  <a:schemeClr val="accent2"/>
                </a:solidFill>
                <a:latin typeface="Arial"/>
                <a:ea typeface="Arial"/>
                <a:cs typeface="Arial"/>
                <a:sym typeface="Arial"/>
              </a:rPr>
              <a:t>4</a:t>
            </a:r>
            <a:r>
              <a:rPr lang="en-US" sz="2400" b="0" i="0" u="none" strike="noStrike" cap="none">
                <a:solidFill>
                  <a:schemeClr val="accent2"/>
                </a:solidFill>
                <a:latin typeface="Arial"/>
                <a:ea typeface="Arial"/>
                <a:cs typeface="Arial"/>
                <a:sym typeface="Arial"/>
              </a:rPr>
              <a:t> l'avant gauche (attaquant);</a:t>
            </a:r>
            <a:endParaRPr/>
          </a:p>
          <a:p>
            <a:pPr marL="342900" marR="0" lvl="0" indent="-342900" algn="l" rtl="0">
              <a:lnSpc>
                <a:spcPct val="80000"/>
              </a:lnSpc>
              <a:spcBef>
                <a:spcPts val="480"/>
              </a:spcBef>
              <a:spcAft>
                <a:spcPts val="0"/>
              </a:spcAft>
              <a:buClr>
                <a:schemeClr val="accent2"/>
              </a:buClr>
              <a:buSzPts val="2400"/>
              <a:buFont typeface="Arial"/>
              <a:buChar char="•"/>
            </a:pPr>
            <a:r>
              <a:rPr lang="en-US" sz="2400" b="0" i="0" u="none" strike="noStrike" cap="none">
                <a:solidFill>
                  <a:schemeClr val="accent2"/>
                </a:solidFill>
                <a:latin typeface="Arial"/>
                <a:ea typeface="Arial"/>
                <a:cs typeface="Arial"/>
                <a:sym typeface="Arial"/>
              </a:rPr>
              <a:t> </a:t>
            </a:r>
            <a:r>
              <a:rPr lang="en-US" sz="2400" b="0" i="1" u="none" strike="noStrike" cap="none">
                <a:solidFill>
                  <a:schemeClr val="accent2"/>
                </a:solidFill>
                <a:latin typeface="Arial"/>
                <a:ea typeface="Arial"/>
                <a:cs typeface="Arial"/>
                <a:sym typeface="Arial"/>
              </a:rPr>
              <a:t>5</a:t>
            </a:r>
            <a:r>
              <a:rPr lang="en-US" sz="2400" b="0" i="0" u="none" strike="noStrike" cap="none">
                <a:solidFill>
                  <a:schemeClr val="accent2"/>
                </a:solidFill>
                <a:latin typeface="Arial"/>
                <a:ea typeface="Arial"/>
                <a:cs typeface="Arial"/>
                <a:sym typeface="Arial"/>
              </a:rPr>
              <a:t> l'arrière gauche (défenseur gauche);</a:t>
            </a:r>
            <a:endParaRPr/>
          </a:p>
          <a:p>
            <a:pPr marL="342900" marR="0" lvl="0" indent="-342900" algn="l" rtl="0">
              <a:lnSpc>
                <a:spcPct val="80000"/>
              </a:lnSpc>
              <a:spcBef>
                <a:spcPts val="480"/>
              </a:spcBef>
              <a:spcAft>
                <a:spcPts val="0"/>
              </a:spcAft>
              <a:buClr>
                <a:schemeClr val="accent2"/>
              </a:buClr>
              <a:buSzPts val="2400"/>
              <a:buFont typeface="Arial"/>
              <a:buChar char="•"/>
            </a:pPr>
            <a:r>
              <a:rPr lang="en-US" sz="2400" b="0" i="1" u="none" strike="noStrike" cap="none">
                <a:solidFill>
                  <a:schemeClr val="accent2"/>
                </a:solidFill>
                <a:latin typeface="Arial"/>
                <a:ea typeface="Arial"/>
                <a:cs typeface="Arial"/>
                <a:sym typeface="Arial"/>
              </a:rPr>
              <a:t> 6</a:t>
            </a:r>
            <a:r>
              <a:rPr lang="en-US" sz="2400" b="0" i="0" u="none" strike="noStrike" cap="none">
                <a:solidFill>
                  <a:schemeClr val="accent2"/>
                </a:solidFill>
                <a:latin typeface="Arial"/>
                <a:ea typeface="Arial"/>
                <a:cs typeface="Arial"/>
                <a:sym typeface="Arial"/>
              </a:rPr>
              <a:t> l'arrière centre (défenseur central);</a:t>
            </a:r>
            <a:endParaRPr/>
          </a:p>
          <a:p>
            <a:pPr marL="342900" marR="0" lvl="0" indent="-342900" algn="l" rtl="0">
              <a:lnSpc>
                <a:spcPct val="80000"/>
              </a:lnSpc>
              <a:spcBef>
                <a:spcPts val="480"/>
              </a:spcBef>
              <a:spcAft>
                <a:spcPts val="0"/>
              </a:spcAft>
              <a:buClr>
                <a:schemeClr val="accent2"/>
              </a:buClr>
              <a:buFont typeface="Arial"/>
              <a:buNone/>
            </a:pPr>
            <a:r>
              <a:rPr lang="en-US" sz="2400" b="0" i="0" u="none" strike="noStrike" cap="none">
                <a:solidFill>
                  <a:schemeClr val="accent2"/>
                </a:solidFill>
                <a:latin typeface="Arial"/>
                <a:ea typeface="Arial"/>
                <a:cs typeface="Arial"/>
                <a:sym typeface="Arial"/>
              </a:rPr>
              <a:t> ce qui donne cette configuration :</a:t>
            </a:r>
            <a:endParaRPr/>
          </a:p>
        </p:txBody>
      </p:sp>
      <p:pic>
        <p:nvPicPr>
          <p:cNvPr id="75" name="Google Shape;75;p13"/>
          <p:cNvPicPr preferRelativeResize="0"/>
          <p:nvPr/>
        </p:nvPicPr>
        <p:blipFill rotWithShape="1">
          <a:blip r:embed="rId3">
            <a:alphaModFix/>
          </a:blip>
          <a:srcRect/>
          <a:stretch/>
        </p:blipFill>
        <p:spPr>
          <a:xfrm>
            <a:off x="5867400" y="1557337"/>
            <a:ext cx="3095625" cy="4400550"/>
          </a:xfrm>
          <a:prstGeom prst="rect">
            <a:avLst/>
          </a:prstGeom>
          <a:noFill/>
          <a:ln>
            <a:noFill/>
          </a:ln>
        </p:spPr>
      </p:pic>
      <p:sp>
        <p:nvSpPr>
          <p:cNvPr id="76" name="Google Shape;76;p13"/>
          <p:cNvSpPr/>
          <p:nvPr/>
        </p:nvSpPr>
        <p:spPr>
          <a:xfrm rot="-420000">
            <a:off x="5076825" y="5157787"/>
            <a:ext cx="1152525" cy="287337"/>
          </a:xfrm>
          <a:prstGeom prst="rightArrow">
            <a:avLst>
              <a:gd name="adj1" fmla="val 50000"/>
              <a:gd name="adj2" fmla="val 50000"/>
            </a:avLst>
          </a:prstGeom>
          <a:solidFill>
            <a:srgbClr val="FF0000">
              <a:alpha val="69803"/>
            </a:srgbClr>
          </a:solidFill>
          <a:ln w="25400" cap="flat" cmpd="sng">
            <a:solidFill>
              <a:srgbClr val="00008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strike="noStrike" cap="none">
              <a:solidFill>
                <a:schemeClr val="dk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CCECFF"/>
            </a:gs>
            <a:gs pos="50000">
              <a:srgbClr val="99CCFF"/>
            </a:gs>
            <a:gs pos="100000">
              <a:srgbClr val="CCECFF"/>
            </a:gs>
          </a:gsLst>
          <a:lin ang="5400000" scaled="0"/>
        </a:gradFill>
        <a:effectLst/>
      </p:bgPr>
    </p:bg>
    <p:spTree>
      <p:nvGrpSpPr>
        <p:cNvPr id="1" name="Shape 80"/>
        <p:cNvGrpSpPr/>
        <p:nvPr/>
      </p:nvGrpSpPr>
      <p:grpSpPr>
        <a:xfrm>
          <a:off x="0" y="0"/>
          <a:ext cx="0" cy="0"/>
          <a:chOff x="0" y="0"/>
          <a:chExt cx="0" cy="0"/>
        </a:xfrm>
      </p:grpSpPr>
      <p:pic>
        <p:nvPicPr>
          <p:cNvPr id="81" name="Google Shape;81;p14"/>
          <p:cNvPicPr preferRelativeResize="0"/>
          <p:nvPr/>
        </p:nvPicPr>
        <p:blipFill rotWithShape="1">
          <a:blip r:embed="rId3">
            <a:alphaModFix/>
          </a:blip>
          <a:srcRect/>
          <a:stretch/>
        </p:blipFill>
        <p:spPr>
          <a:xfrm>
            <a:off x="4175125" y="260350"/>
            <a:ext cx="4968875" cy="3022600"/>
          </a:xfrm>
          <a:prstGeom prst="rect">
            <a:avLst/>
          </a:prstGeom>
          <a:noFill/>
          <a:ln>
            <a:noFill/>
          </a:ln>
        </p:spPr>
      </p:pic>
      <p:sp>
        <p:nvSpPr>
          <p:cNvPr id="82" name="Google Shape;82;p14"/>
          <p:cNvSpPr/>
          <p:nvPr/>
        </p:nvSpPr>
        <p:spPr>
          <a:xfrm rot="3060000">
            <a:off x="6589712" y="2060575"/>
            <a:ext cx="790575" cy="1368425"/>
          </a:xfrm>
          <a:prstGeom prst="curvedLeftArrow">
            <a:avLst>
              <a:gd name="adj1" fmla="val 16708"/>
              <a:gd name="adj2" fmla="val 19218"/>
              <a:gd name="adj3" fmla="val 10605"/>
            </a:avLst>
          </a:prstGeom>
          <a:solidFill>
            <a:schemeClr val="accent1"/>
          </a:solidFill>
          <a:ln w="9525" cap="flat" cmpd="sng">
            <a:solidFill>
              <a:schemeClr val="dk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83" name="Google Shape;83;p14"/>
          <p:cNvSpPr/>
          <p:nvPr/>
        </p:nvSpPr>
        <p:spPr>
          <a:xfrm rot="-7320000">
            <a:off x="4715668" y="261143"/>
            <a:ext cx="792162" cy="1368425"/>
          </a:xfrm>
          <a:prstGeom prst="curvedLeftArrow">
            <a:avLst>
              <a:gd name="adj1" fmla="val 16708"/>
              <a:gd name="adj2" fmla="val 19218"/>
              <a:gd name="adj3" fmla="val 10605"/>
            </a:avLst>
          </a:prstGeom>
          <a:solidFill>
            <a:schemeClr val="accent1"/>
          </a:solidFill>
          <a:ln w="9525" cap="flat" cmpd="sng">
            <a:solidFill>
              <a:schemeClr val="dk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strike="noStrike" cap="none">
              <a:solidFill>
                <a:schemeClr val="dk1"/>
              </a:solidFill>
              <a:latin typeface="Arial"/>
              <a:ea typeface="Arial"/>
              <a:cs typeface="Arial"/>
              <a:sym typeface="Arial"/>
            </a:endParaRPr>
          </a:p>
        </p:txBody>
      </p:sp>
      <p:sp>
        <p:nvSpPr>
          <p:cNvPr id="84" name="Google Shape;84;p14"/>
          <p:cNvSpPr txBox="1">
            <a:spLocks noGrp="1"/>
          </p:cNvSpPr>
          <p:nvPr>
            <p:ph type="body" idx="4294967295"/>
          </p:nvPr>
        </p:nvSpPr>
        <p:spPr>
          <a:xfrm>
            <a:off x="179387" y="260350"/>
            <a:ext cx="5329237" cy="63373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80000"/>
              </a:lnSpc>
              <a:spcBef>
                <a:spcPts val="0"/>
              </a:spcBef>
              <a:spcAft>
                <a:spcPts val="0"/>
              </a:spcAft>
              <a:buClr>
                <a:schemeClr val="accent2"/>
              </a:buClr>
              <a:buSzPts val="2000"/>
              <a:buFont typeface="Arial"/>
              <a:buChar char="•"/>
            </a:pPr>
            <a:r>
              <a:rPr lang="en-US" sz="2000" b="0" i="0" u="none" strike="noStrike" cap="none">
                <a:solidFill>
                  <a:schemeClr val="accent2"/>
                </a:solidFill>
                <a:latin typeface="Arial"/>
                <a:ea typeface="Arial"/>
                <a:cs typeface="Arial"/>
                <a:sym typeface="Arial"/>
              </a:rPr>
              <a:t>Cette numérotation correspond à l'ordre de service lors du début de set. Le poste 1 est occupé par le premier joueur à servir. Le poste 2 correspond au joueur qui servira en deuxième, et ainsi de suite. </a:t>
            </a:r>
            <a:endParaRPr/>
          </a:p>
          <a:p>
            <a:pPr marL="342900" marR="0" lvl="0" indent="-215900" algn="l" rtl="0">
              <a:lnSpc>
                <a:spcPct val="80000"/>
              </a:lnSpc>
              <a:spcBef>
                <a:spcPts val="400"/>
              </a:spcBef>
              <a:spcAft>
                <a:spcPts val="0"/>
              </a:spcAft>
              <a:buClr>
                <a:schemeClr val="dk1"/>
              </a:buClr>
              <a:buSzPts val="2000"/>
              <a:buFont typeface="Arial"/>
              <a:buNone/>
            </a:pPr>
            <a:endParaRPr sz="2000" b="0" i="0" u="none" strike="noStrike" cap="none">
              <a:solidFill>
                <a:schemeClr val="accent2"/>
              </a:solidFill>
              <a:latin typeface="Arial"/>
              <a:ea typeface="Arial"/>
              <a:cs typeface="Arial"/>
              <a:sym typeface="Arial"/>
            </a:endParaRPr>
          </a:p>
          <a:p>
            <a:pPr marL="342900" marR="0" lvl="0" indent="-215900" algn="l" rtl="0">
              <a:lnSpc>
                <a:spcPct val="80000"/>
              </a:lnSpc>
              <a:spcBef>
                <a:spcPts val="400"/>
              </a:spcBef>
              <a:spcAft>
                <a:spcPts val="0"/>
              </a:spcAft>
              <a:buClr>
                <a:schemeClr val="dk1"/>
              </a:buClr>
              <a:buSzPts val="2000"/>
              <a:buFont typeface="Arial"/>
              <a:buNone/>
            </a:pPr>
            <a:endParaRPr sz="2000" b="0" i="0" u="none" strike="noStrike" cap="none">
              <a:solidFill>
                <a:schemeClr val="accent2"/>
              </a:solidFill>
              <a:latin typeface="Arial"/>
              <a:ea typeface="Arial"/>
              <a:cs typeface="Arial"/>
              <a:sym typeface="Arial"/>
            </a:endParaRPr>
          </a:p>
          <a:p>
            <a:pPr marL="342900" marR="0" lvl="0" indent="-215900" algn="l" rtl="0">
              <a:lnSpc>
                <a:spcPct val="80000"/>
              </a:lnSpc>
              <a:spcBef>
                <a:spcPts val="400"/>
              </a:spcBef>
              <a:spcAft>
                <a:spcPts val="0"/>
              </a:spcAft>
              <a:buClr>
                <a:schemeClr val="dk1"/>
              </a:buClr>
              <a:buSzPts val="2000"/>
              <a:buFont typeface="Arial"/>
              <a:buNone/>
            </a:pPr>
            <a:endParaRPr sz="2000" b="0" i="0" u="none" strike="noStrike" cap="none">
              <a:solidFill>
                <a:schemeClr val="accent2"/>
              </a:solidFill>
              <a:latin typeface="Arial"/>
              <a:ea typeface="Arial"/>
              <a:cs typeface="Arial"/>
              <a:sym typeface="Arial"/>
            </a:endParaRPr>
          </a:p>
          <a:p>
            <a:pPr marL="342900" marR="0" lvl="0" indent="-342900" algn="l" rtl="0">
              <a:lnSpc>
                <a:spcPct val="80000"/>
              </a:lnSpc>
              <a:spcBef>
                <a:spcPts val="400"/>
              </a:spcBef>
              <a:spcAft>
                <a:spcPts val="0"/>
              </a:spcAft>
              <a:buClr>
                <a:schemeClr val="accent2"/>
              </a:buClr>
              <a:buSzPts val="2000"/>
              <a:buFont typeface="Arial"/>
              <a:buChar char="•"/>
            </a:pPr>
            <a:r>
              <a:rPr lang="en-US" sz="2000" b="0" i="0" u="none" strike="noStrike" cap="none">
                <a:solidFill>
                  <a:schemeClr val="accent2"/>
                </a:solidFill>
                <a:latin typeface="Arial"/>
                <a:ea typeface="Arial"/>
                <a:cs typeface="Arial"/>
                <a:sym typeface="Arial"/>
              </a:rPr>
              <a:t>Chaque joueur est tenu d'être à sa position lors de la mise en jeu de la balle. En revanche, dès la balle mise en jeu, les joueurs sont libres de se déplacer sur le terrain à leur guise (mais les joueurs arrières ne peuvent attaquer qu'en dehors des trois mètres et ne peuvent contrer; en fait, dès qu'ils sont dans la zone d'attaque, ils ne peuvent pas renvoyer une balle de l'autre côté si le contact a lieu avec la balle entièrement au-dessus du filet).</a:t>
            </a:r>
            <a:endParaRPr/>
          </a:p>
          <a:p>
            <a:pPr marL="342900" marR="0" lvl="0" indent="-342900" algn="l" rtl="0">
              <a:lnSpc>
                <a:spcPct val="80000"/>
              </a:lnSpc>
              <a:spcBef>
                <a:spcPts val="400"/>
              </a:spcBef>
              <a:spcAft>
                <a:spcPts val="0"/>
              </a:spcAft>
              <a:buClr>
                <a:schemeClr val="accent2"/>
              </a:buClr>
              <a:buSzPts val="2000"/>
              <a:buFont typeface="Arial"/>
              <a:buChar char="•"/>
            </a:pPr>
            <a:r>
              <a:rPr lang="en-US" sz="2000" b="0" i="0" u="none" strike="noStrike" cap="none">
                <a:solidFill>
                  <a:schemeClr val="accent2"/>
                </a:solidFill>
                <a:latin typeface="Arial"/>
                <a:ea typeface="Arial"/>
                <a:cs typeface="Arial"/>
                <a:sym typeface="Arial"/>
              </a:rPr>
              <a:t>Les joueurs de l'équipe qui récupèrent le service font une rotation dans le sens des aiguilles d'une montre. Le joueur P2 devient P1, etc.</a:t>
            </a:r>
            <a:endParaRPr/>
          </a:p>
          <a:p>
            <a:pPr marL="342900" marR="0" lvl="0" indent="-215900" algn="l" rtl="0">
              <a:lnSpc>
                <a:spcPct val="100000"/>
              </a:lnSpc>
              <a:spcBef>
                <a:spcPts val="400"/>
              </a:spcBef>
              <a:spcAft>
                <a:spcPts val="0"/>
              </a:spcAft>
              <a:buClr>
                <a:schemeClr val="dk1"/>
              </a:buClr>
              <a:buSzPts val="2000"/>
              <a:buFont typeface="Arial"/>
              <a:buNone/>
            </a:pPr>
            <a:endParaRPr sz="2000" b="0" i="0" u="none" strike="noStrike" cap="none">
              <a:solidFill>
                <a:schemeClr val="accent2"/>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CCECFF"/>
            </a:gs>
            <a:gs pos="50000">
              <a:srgbClr val="99CCFF"/>
            </a:gs>
            <a:gs pos="100000">
              <a:srgbClr val="CCECFF"/>
            </a:gs>
          </a:gsLst>
          <a:lin ang="5400000" scaled="0"/>
        </a:gradFill>
        <a:effectLst/>
      </p:bgPr>
    </p:bg>
    <p:spTree>
      <p:nvGrpSpPr>
        <p:cNvPr id="1" name="Shape 88"/>
        <p:cNvGrpSpPr/>
        <p:nvPr/>
      </p:nvGrpSpPr>
      <p:grpSpPr>
        <a:xfrm>
          <a:off x="0" y="0"/>
          <a:ext cx="0" cy="0"/>
          <a:chOff x="0" y="0"/>
          <a:chExt cx="0" cy="0"/>
        </a:xfrm>
      </p:grpSpPr>
      <p:sp>
        <p:nvSpPr>
          <p:cNvPr id="89" name="Google Shape;89;p15"/>
          <p:cNvSpPr txBox="1">
            <a:spLocks noGrp="1"/>
          </p:cNvSpPr>
          <p:nvPr>
            <p:ph type="body" idx="4294967295"/>
          </p:nvPr>
        </p:nvSpPr>
        <p:spPr>
          <a:xfrm>
            <a:off x="107950" y="620712"/>
            <a:ext cx="8785225" cy="6048375"/>
          </a:xfrm>
          <a:prstGeom prst="rect">
            <a:avLst/>
          </a:prstGeom>
          <a:noFill/>
          <a:ln>
            <a:noFill/>
          </a:ln>
        </p:spPr>
        <p:txBody>
          <a:bodyPr spcFirstLastPara="1" wrap="square" lIns="91425" tIns="45700" rIns="91425" bIns="45700" anchor="t" anchorCtr="0">
            <a:noAutofit/>
          </a:bodyPr>
          <a:lstStyle/>
          <a:p>
            <a:pPr marL="342900" marR="0" lvl="0" indent="-215900" algn="l" rtl="0">
              <a:lnSpc>
                <a:spcPct val="80000"/>
              </a:lnSpc>
              <a:spcBef>
                <a:spcPts val="0"/>
              </a:spcBef>
              <a:spcAft>
                <a:spcPts val="0"/>
              </a:spcAft>
              <a:buClr>
                <a:schemeClr val="dk1"/>
              </a:buClr>
              <a:buSzPts val="2000"/>
              <a:buFont typeface="Arial"/>
              <a:buNone/>
            </a:pPr>
            <a:endParaRPr sz="2000" b="1" i="0" u="none" strike="noStrike" cap="none">
              <a:solidFill>
                <a:schemeClr val="dk1"/>
              </a:solidFill>
              <a:latin typeface="Arial"/>
              <a:ea typeface="Arial"/>
              <a:cs typeface="Arial"/>
              <a:sym typeface="Arial"/>
            </a:endParaRPr>
          </a:p>
          <a:p>
            <a:pPr marL="342900" marR="0" lvl="0" indent="-342900" algn="l" rtl="0">
              <a:lnSpc>
                <a:spcPct val="80000"/>
              </a:lnSpc>
              <a:spcBef>
                <a:spcPts val="480"/>
              </a:spcBef>
              <a:spcAft>
                <a:spcPts val="0"/>
              </a:spcAft>
              <a:buClr>
                <a:schemeClr val="accent2"/>
              </a:buClr>
              <a:buSzPts val="2400"/>
              <a:buFont typeface="Arial"/>
              <a:buChar char="•"/>
            </a:pPr>
            <a:r>
              <a:rPr lang="en-US" sz="2400" b="0" i="0" u="none" strike="noStrike" cap="none">
                <a:solidFill>
                  <a:schemeClr val="accent2"/>
                </a:solidFill>
                <a:latin typeface="Arial"/>
                <a:ea typeface="Arial"/>
                <a:cs typeface="Arial"/>
                <a:sym typeface="Arial"/>
              </a:rPr>
              <a:t>Les phases de jeu sont les suivantes :</a:t>
            </a:r>
            <a:endParaRPr/>
          </a:p>
          <a:p>
            <a:pPr marL="342900" marR="0" lvl="0" indent="-342900" algn="l" rtl="0">
              <a:lnSpc>
                <a:spcPct val="80000"/>
              </a:lnSpc>
              <a:spcBef>
                <a:spcPts val="480"/>
              </a:spcBef>
              <a:spcAft>
                <a:spcPts val="0"/>
              </a:spcAft>
              <a:buClr>
                <a:schemeClr val="accent2"/>
              </a:buClr>
              <a:buSzPts val="2400"/>
              <a:buFont typeface="Arial"/>
              <a:buChar char="•"/>
            </a:pPr>
            <a:r>
              <a:rPr lang="en-US" sz="2400" b="0" i="0" u="none" strike="noStrike" cap="none">
                <a:solidFill>
                  <a:schemeClr val="accent2"/>
                </a:solidFill>
                <a:latin typeface="Arial"/>
                <a:ea typeface="Arial"/>
                <a:cs typeface="Arial"/>
                <a:sym typeface="Arial"/>
              </a:rPr>
              <a:t>le service est effectué par le joueur en position 1.</a:t>
            </a:r>
            <a:endParaRPr/>
          </a:p>
          <a:p>
            <a:pPr marL="342900" marR="0" lvl="0" indent="-342900" algn="l" rtl="0">
              <a:lnSpc>
                <a:spcPct val="80000"/>
              </a:lnSpc>
              <a:spcBef>
                <a:spcPts val="480"/>
              </a:spcBef>
              <a:spcAft>
                <a:spcPts val="0"/>
              </a:spcAft>
              <a:buClr>
                <a:schemeClr val="accent2"/>
              </a:buClr>
              <a:buSzPts val="2400"/>
              <a:buFont typeface="Arial"/>
              <a:buChar char="•"/>
            </a:pPr>
            <a:r>
              <a:rPr lang="en-US" sz="2400" b="0" i="0" u="none" strike="noStrike" cap="none">
                <a:solidFill>
                  <a:schemeClr val="accent2"/>
                </a:solidFill>
                <a:latin typeface="Arial"/>
                <a:ea typeface="Arial"/>
                <a:cs typeface="Arial"/>
                <a:sym typeface="Arial"/>
              </a:rPr>
              <a:t>Il s'effectue depuis l'arrière du terrain. Le joueur se place derrière la ligne de fond du terrain et frappe la balle à une main afin de la faire retomber à l'intérieur du terrain adverse (la balle peut toucher le filet). Le joueur est autorisé à lancer la balle, sauter, et smasher la balle: on appelle cela un service smashé, de plus en plus répandu à haut niveau; dans tous les cas, ses pieds doivent rester à l'extérieur du terrain lors de l'appel (ne pas mordre la ligne de fond). La réception du saut peut se faire à l'intérieur du terrain après la frappe de la balle ; </a:t>
            </a:r>
            <a:endParaRPr/>
          </a:p>
          <a:p>
            <a:pPr marL="342900" marR="0" lvl="0" indent="-342900" algn="l" rtl="0">
              <a:lnSpc>
                <a:spcPct val="80000"/>
              </a:lnSpc>
              <a:spcBef>
                <a:spcPts val="480"/>
              </a:spcBef>
              <a:spcAft>
                <a:spcPts val="0"/>
              </a:spcAft>
              <a:buClr>
                <a:schemeClr val="accent2"/>
              </a:buClr>
              <a:buSzPts val="2400"/>
              <a:buFont typeface="Arial"/>
              <a:buChar char="•"/>
            </a:pPr>
            <a:r>
              <a:rPr lang="en-US" sz="2400" b="0" i="0" u="none" strike="noStrike" cap="none">
                <a:solidFill>
                  <a:schemeClr val="accent2"/>
                </a:solidFill>
                <a:latin typeface="Arial"/>
                <a:ea typeface="Arial"/>
                <a:cs typeface="Arial"/>
                <a:sym typeface="Arial"/>
              </a:rPr>
              <a:t>L'équipe adverse reçoit la balle, elle a le droit de la toucher trois fois (le contre ne comptant pas comme touche) avant de la renvoyer à son tour de l'autre côté du terrain. Un joueur ne peut pas toucher deux fois consécutivement la balle (mais après un contre, la première touche peut être faite par le contreur).</a:t>
            </a:r>
            <a:r>
              <a:rPr lang="en-US" sz="2000" b="0" i="0" u="none" strike="noStrike" cap="none">
                <a:solidFill>
                  <a:schemeClr val="accent2"/>
                </a:solidFill>
                <a:latin typeface="Arial"/>
                <a:ea typeface="Arial"/>
                <a:cs typeface="Arial"/>
                <a:sym typeface="Arial"/>
              </a:rPr>
              <a:t> </a:t>
            </a:r>
            <a:endParaRPr/>
          </a:p>
        </p:txBody>
      </p:sp>
      <p:sp>
        <p:nvSpPr>
          <p:cNvPr id="90" name="Google Shape;90;p15"/>
          <p:cNvSpPr txBox="1">
            <a:spLocks noGrp="1"/>
          </p:cNvSpPr>
          <p:nvPr>
            <p:ph type="title" idx="4294967295"/>
          </p:nvPr>
        </p:nvSpPr>
        <p:spPr>
          <a:xfrm>
            <a:off x="4140200" y="260350"/>
            <a:ext cx="4762500" cy="706437"/>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Font typeface="Arial"/>
              <a:buNone/>
            </a:pPr>
            <a:r>
              <a:rPr lang="en-US" sz="4000" b="1" i="0" u="none" strike="noStrike" cap="none">
                <a:solidFill>
                  <a:schemeClr val="accent2"/>
                </a:solidFill>
                <a:latin typeface="Arial"/>
                <a:ea typeface="Arial"/>
                <a:cs typeface="Arial"/>
                <a:sym typeface="Arial"/>
              </a:rPr>
              <a:t>Phases de jeu</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CCECFF"/>
            </a:gs>
            <a:gs pos="50000">
              <a:srgbClr val="99CCFF"/>
            </a:gs>
            <a:gs pos="100000">
              <a:srgbClr val="CCECFF"/>
            </a:gs>
          </a:gsLst>
          <a:lin ang="5400000" scaled="0"/>
        </a:gradFill>
        <a:effectLst/>
      </p:bgPr>
    </p:bg>
    <p:spTree>
      <p:nvGrpSpPr>
        <p:cNvPr id="1" name="Shape 94"/>
        <p:cNvGrpSpPr/>
        <p:nvPr/>
      </p:nvGrpSpPr>
      <p:grpSpPr>
        <a:xfrm>
          <a:off x="0" y="0"/>
          <a:ext cx="0" cy="0"/>
          <a:chOff x="0" y="0"/>
          <a:chExt cx="0" cy="0"/>
        </a:xfrm>
      </p:grpSpPr>
      <p:sp>
        <p:nvSpPr>
          <p:cNvPr id="95" name="Google Shape;95;p16"/>
          <p:cNvSpPr txBox="1">
            <a:spLocks noGrp="1"/>
          </p:cNvSpPr>
          <p:nvPr>
            <p:ph type="title" idx="4294967295"/>
          </p:nvPr>
        </p:nvSpPr>
        <p:spPr>
          <a:xfrm>
            <a:off x="179387" y="188912"/>
            <a:ext cx="3671887" cy="576262"/>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Font typeface="Arial"/>
              <a:buNone/>
            </a:pPr>
            <a:r>
              <a:rPr lang="en-US" sz="3200" b="1" i="0" u="none" strike="noStrike" cap="none">
                <a:solidFill>
                  <a:schemeClr val="accent2"/>
                </a:solidFill>
                <a:latin typeface="Arial"/>
                <a:ea typeface="Arial"/>
                <a:cs typeface="Arial"/>
                <a:sym typeface="Arial"/>
              </a:rPr>
              <a:t>Fautes possibles</a:t>
            </a:r>
            <a:endParaRPr/>
          </a:p>
        </p:txBody>
      </p:sp>
      <p:sp>
        <p:nvSpPr>
          <p:cNvPr id="96" name="Google Shape;96;p16"/>
          <p:cNvSpPr txBox="1">
            <a:spLocks noGrp="1"/>
          </p:cNvSpPr>
          <p:nvPr>
            <p:ph type="body" idx="4294967295"/>
          </p:nvPr>
        </p:nvSpPr>
        <p:spPr>
          <a:xfrm>
            <a:off x="179387" y="765175"/>
            <a:ext cx="8831262" cy="5832475"/>
          </a:xfrm>
          <a:prstGeom prst="rect">
            <a:avLst/>
          </a:prstGeom>
          <a:noFill/>
          <a:ln>
            <a:noFill/>
          </a:ln>
        </p:spPr>
        <p:txBody>
          <a:bodyPr spcFirstLastPara="1" wrap="square" lIns="91425" tIns="45700" rIns="91425" bIns="45700" anchor="t" anchorCtr="0">
            <a:noAutofit/>
          </a:bodyPr>
          <a:lstStyle/>
          <a:p>
            <a:pPr marL="342900" marR="0" lvl="0" indent="-342900" algn="l" rtl="0">
              <a:lnSpc>
                <a:spcPct val="80000"/>
              </a:lnSpc>
              <a:spcBef>
                <a:spcPts val="0"/>
              </a:spcBef>
              <a:spcAft>
                <a:spcPts val="0"/>
              </a:spcAft>
              <a:buClr>
                <a:schemeClr val="dk1"/>
              </a:buClr>
              <a:buSzPts val="1600"/>
              <a:buFont typeface="Arial"/>
              <a:buChar char="•"/>
            </a:pPr>
            <a:r>
              <a:rPr lang="en-US" sz="1600" b="0" i="0" u="none" strike="noStrike" cap="none">
                <a:solidFill>
                  <a:schemeClr val="dk1"/>
                </a:solidFill>
                <a:latin typeface="Arial"/>
                <a:ea typeface="Arial"/>
                <a:cs typeface="Arial"/>
                <a:sym typeface="Arial"/>
              </a:rPr>
              <a:t>L'échange continue alors jusqu'à ce qu'une des deux équipes commette une faute. Les fautes les plus courantes sont les suivantes :</a:t>
            </a:r>
            <a:endParaRPr/>
          </a:p>
          <a:p>
            <a:pPr marL="342900" marR="0" lvl="0" indent="-342900" algn="l" rtl="0">
              <a:lnSpc>
                <a:spcPct val="80000"/>
              </a:lnSpc>
              <a:spcBef>
                <a:spcPts val="320"/>
              </a:spcBef>
              <a:spcAft>
                <a:spcPts val="0"/>
              </a:spcAft>
              <a:buClr>
                <a:schemeClr val="dk1"/>
              </a:buClr>
              <a:buSzPts val="1600"/>
              <a:buFont typeface="Arial"/>
              <a:buChar char="•"/>
            </a:pPr>
            <a:r>
              <a:rPr lang="en-US" sz="1600" b="0" i="0" u="none" strike="noStrike" cap="none">
                <a:solidFill>
                  <a:schemeClr val="dk1"/>
                </a:solidFill>
                <a:latin typeface="Arial"/>
                <a:ea typeface="Arial"/>
                <a:cs typeface="Arial"/>
                <a:sym typeface="Arial"/>
              </a:rPr>
              <a:t>faute de </a:t>
            </a:r>
            <a:r>
              <a:rPr lang="en-US" sz="1600" b="1" i="0" u="none" strike="noStrike" cap="none">
                <a:solidFill>
                  <a:schemeClr val="dk1"/>
                </a:solidFill>
                <a:latin typeface="Arial"/>
                <a:ea typeface="Arial"/>
                <a:cs typeface="Arial"/>
                <a:sym typeface="Arial"/>
              </a:rPr>
              <a:t>position</a:t>
            </a:r>
            <a:r>
              <a:rPr lang="en-US" sz="1600" b="0" i="0" u="none" strike="noStrike" cap="none">
                <a:solidFill>
                  <a:schemeClr val="dk1"/>
                </a:solidFill>
                <a:latin typeface="Arial"/>
                <a:ea typeface="Arial"/>
                <a:cs typeface="Arial"/>
                <a:sym typeface="Arial"/>
              </a:rPr>
              <a:t>: ne pas respecter le placement correct des joueurs à l'instant où le serveur frappe la balle (exemple : le joueur 1 doit être derrière le joueur en 2 et à droite du joueur en 6) ; </a:t>
            </a:r>
            <a:endParaRPr/>
          </a:p>
          <a:p>
            <a:pPr marL="342900" marR="0" lvl="0" indent="-342900" algn="l" rtl="0">
              <a:lnSpc>
                <a:spcPct val="80000"/>
              </a:lnSpc>
              <a:spcBef>
                <a:spcPts val="320"/>
              </a:spcBef>
              <a:spcAft>
                <a:spcPts val="0"/>
              </a:spcAft>
              <a:buClr>
                <a:schemeClr val="dk1"/>
              </a:buClr>
              <a:buSzPts val="1600"/>
              <a:buFont typeface="Arial"/>
              <a:buChar char="•"/>
            </a:pPr>
            <a:r>
              <a:rPr lang="en-US" sz="1600" b="1" i="0" u="none" strike="noStrike" cap="none">
                <a:solidFill>
                  <a:schemeClr val="dk1"/>
                </a:solidFill>
                <a:latin typeface="Arial"/>
                <a:ea typeface="Arial"/>
                <a:cs typeface="Arial"/>
                <a:sym typeface="Arial"/>
              </a:rPr>
              <a:t>balle in</a:t>
            </a:r>
            <a:r>
              <a:rPr lang="en-US" sz="1600" b="0" i="0" u="none" strike="noStrike" cap="none">
                <a:solidFill>
                  <a:schemeClr val="dk1"/>
                </a:solidFill>
                <a:latin typeface="Arial"/>
                <a:ea typeface="Arial"/>
                <a:cs typeface="Arial"/>
                <a:sym typeface="Arial"/>
              </a:rPr>
              <a:t> : laisser la balle toucher le sol à l'intérieur des limites de son terrain ; </a:t>
            </a:r>
            <a:endParaRPr/>
          </a:p>
          <a:p>
            <a:pPr marL="342900" marR="0" lvl="0" indent="-342900" algn="l" rtl="0">
              <a:lnSpc>
                <a:spcPct val="80000"/>
              </a:lnSpc>
              <a:spcBef>
                <a:spcPts val="320"/>
              </a:spcBef>
              <a:spcAft>
                <a:spcPts val="0"/>
              </a:spcAft>
              <a:buClr>
                <a:schemeClr val="dk1"/>
              </a:buClr>
              <a:buSzPts val="1600"/>
              <a:buFont typeface="Arial"/>
              <a:buChar char="•"/>
            </a:pPr>
            <a:r>
              <a:rPr lang="en-US" sz="1600" b="0" i="0" u="none" strike="noStrike" cap="none">
                <a:solidFill>
                  <a:schemeClr val="dk1"/>
                </a:solidFill>
                <a:latin typeface="Arial"/>
                <a:ea typeface="Arial"/>
                <a:cs typeface="Arial"/>
                <a:sym typeface="Arial"/>
              </a:rPr>
              <a:t>faute des </a:t>
            </a:r>
            <a:r>
              <a:rPr lang="en-US" sz="1600" b="1" i="0" u="none" strike="noStrike" cap="none">
                <a:solidFill>
                  <a:schemeClr val="dk1"/>
                </a:solidFill>
                <a:latin typeface="Arial"/>
                <a:ea typeface="Arial"/>
                <a:cs typeface="Arial"/>
                <a:sym typeface="Arial"/>
              </a:rPr>
              <a:t>quatre touches</a:t>
            </a:r>
            <a:r>
              <a:rPr lang="en-US" sz="1600" b="0" i="0" u="none" strike="noStrike" cap="none">
                <a:solidFill>
                  <a:schemeClr val="dk1"/>
                </a:solidFill>
                <a:latin typeface="Arial"/>
                <a:ea typeface="Arial"/>
                <a:cs typeface="Arial"/>
                <a:sym typeface="Arial"/>
              </a:rPr>
              <a:t> : effectuer une quatrième touche avant de retourner la balle dans le camp adverse ; </a:t>
            </a:r>
            <a:endParaRPr/>
          </a:p>
          <a:p>
            <a:pPr marL="342900" marR="0" lvl="0" indent="-342900" algn="l" rtl="0">
              <a:lnSpc>
                <a:spcPct val="80000"/>
              </a:lnSpc>
              <a:spcBef>
                <a:spcPts val="320"/>
              </a:spcBef>
              <a:spcAft>
                <a:spcPts val="0"/>
              </a:spcAft>
              <a:buClr>
                <a:schemeClr val="dk1"/>
              </a:buClr>
              <a:buSzPts val="1600"/>
              <a:buFont typeface="Arial"/>
              <a:buChar char="•"/>
            </a:pPr>
            <a:r>
              <a:rPr lang="en-US" sz="1600" b="1" i="0" u="none" strike="noStrike" cap="none">
                <a:solidFill>
                  <a:schemeClr val="dk1"/>
                </a:solidFill>
                <a:latin typeface="Arial"/>
                <a:ea typeface="Arial"/>
                <a:cs typeface="Arial"/>
                <a:sym typeface="Arial"/>
              </a:rPr>
              <a:t>balle out</a:t>
            </a:r>
            <a:r>
              <a:rPr lang="en-US" sz="1600" b="0" i="0" u="none" strike="noStrike" cap="none">
                <a:solidFill>
                  <a:schemeClr val="dk1"/>
                </a:solidFill>
                <a:latin typeface="Arial"/>
                <a:ea typeface="Arial"/>
                <a:cs typeface="Arial"/>
                <a:sym typeface="Arial"/>
              </a:rPr>
              <a:t> : envoyer la balle de telle sorte qu'elle touche le sol en dehors des limites du terrain, ou un joueur envoie une balle qui ensuite touche l'antenne (communément appelée mire) ; </a:t>
            </a:r>
            <a:endParaRPr/>
          </a:p>
          <a:p>
            <a:pPr marL="342900" marR="0" lvl="0" indent="-342900" algn="l" rtl="0">
              <a:lnSpc>
                <a:spcPct val="80000"/>
              </a:lnSpc>
              <a:spcBef>
                <a:spcPts val="320"/>
              </a:spcBef>
              <a:spcAft>
                <a:spcPts val="0"/>
              </a:spcAft>
              <a:buClr>
                <a:schemeClr val="dk1"/>
              </a:buClr>
              <a:buSzPts val="1600"/>
              <a:buFont typeface="Arial"/>
              <a:buChar char="•"/>
            </a:pPr>
            <a:r>
              <a:rPr lang="en-US" sz="1600" b="0" i="0" u="none" strike="noStrike" cap="none">
                <a:solidFill>
                  <a:schemeClr val="dk1"/>
                </a:solidFill>
                <a:latin typeface="Arial"/>
                <a:ea typeface="Arial"/>
                <a:cs typeface="Arial"/>
                <a:sym typeface="Arial"/>
              </a:rPr>
              <a:t>faute au </a:t>
            </a:r>
            <a:r>
              <a:rPr lang="en-US" sz="1600" b="1" i="0" u="none" strike="noStrike" cap="none">
                <a:solidFill>
                  <a:schemeClr val="dk1"/>
                </a:solidFill>
                <a:latin typeface="Arial"/>
                <a:ea typeface="Arial"/>
                <a:cs typeface="Arial"/>
                <a:sym typeface="Arial"/>
              </a:rPr>
              <a:t>filet</a:t>
            </a:r>
            <a:r>
              <a:rPr lang="en-US" sz="1600" b="0" i="0" u="none" strike="noStrike" cap="none">
                <a:solidFill>
                  <a:schemeClr val="dk1"/>
                </a:solidFill>
                <a:latin typeface="Arial"/>
                <a:ea typeface="Arial"/>
                <a:cs typeface="Arial"/>
                <a:sym typeface="Arial"/>
              </a:rPr>
              <a:t> : toucher la bande blanche qui marque la partie supérieure du filet entre les mires avec une quelconque partie du corps ou des vêtements (nouvelle règle applicable depuis 2009) ; </a:t>
            </a:r>
            <a:endParaRPr/>
          </a:p>
          <a:p>
            <a:pPr marL="342900" marR="0" lvl="0" indent="-342900" algn="l" rtl="0">
              <a:lnSpc>
                <a:spcPct val="80000"/>
              </a:lnSpc>
              <a:spcBef>
                <a:spcPts val="320"/>
              </a:spcBef>
              <a:spcAft>
                <a:spcPts val="0"/>
              </a:spcAft>
              <a:buClr>
                <a:schemeClr val="dk1"/>
              </a:buClr>
              <a:buSzPts val="1600"/>
              <a:buFont typeface="Arial"/>
              <a:buChar char="•"/>
            </a:pPr>
            <a:r>
              <a:rPr lang="en-US" sz="1600" b="0" i="0" u="none" strike="noStrike" cap="none">
                <a:solidFill>
                  <a:schemeClr val="dk1"/>
                </a:solidFill>
                <a:latin typeface="Arial"/>
                <a:ea typeface="Arial"/>
                <a:cs typeface="Arial"/>
                <a:sym typeface="Arial"/>
              </a:rPr>
              <a:t>faute de </a:t>
            </a:r>
            <a:r>
              <a:rPr lang="en-US" sz="1600" b="1" i="0" u="none" strike="noStrike" cap="none">
                <a:solidFill>
                  <a:schemeClr val="dk1"/>
                </a:solidFill>
                <a:latin typeface="Arial"/>
                <a:ea typeface="Arial"/>
                <a:cs typeface="Arial"/>
                <a:sym typeface="Arial"/>
              </a:rPr>
              <a:t>pénétration</a:t>
            </a:r>
            <a:r>
              <a:rPr lang="en-US" sz="1600" b="0" i="0" u="none" strike="noStrike" cap="none">
                <a:solidFill>
                  <a:schemeClr val="dk1"/>
                </a:solidFill>
                <a:latin typeface="Arial"/>
                <a:ea typeface="Arial"/>
                <a:cs typeface="Arial"/>
                <a:sym typeface="Arial"/>
              </a:rPr>
              <a:t> : mettre le pied dans le camp adverse sauf si une partie du pied est sur la ligne centrale (sous le filet) ou pénétrer dans l'espace adverse en gênant l'adversaire (toucher le camp adverse avec la main n'est plus en soi une faute, nouvelle règle applicable depuis 2009) ; </a:t>
            </a:r>
            <a:endParaRPr/>
          </a:p>
          <a:p>
            <a:pPr marL="342900" marR="0" lvl="0" indent="-342900" algn="l" rtl="0">
              <a:lnSpc>
                <a:spcPct val="80000"/>
              </a:lnSpc>
              <a:spcBef>
                <a:spcPts val="320"/>
              </a:spcBef>
              <a:spcAft>
                <a:spcPts val="0"/>
              </a:spcAft>
              <a:buClr>
                <a:schemeClr val="dk1"/>
              </a:buClr>
              <a:buSzPts val="1600"/>
              <a:buFont typeface="Arial"/>
              <a:buChar char="•"/>
            </a:pPr>
            <a:r>
              <a:rPr lang="en-US" sz="1600" b="0" i="0" u="none" strike="noStrike" cap="none">
                <a:solidFill>
                  <a:schemeClr val="dk1"/>
                </a:solidFill>
                <a:latin typeface="Arial"/>
                <a:ea typeface="Arial"/>
                <a:cs typeface="Arial"/>
                <a:sym typeface="Arial"/>
              </a:rPr>
              <a:t>faute des </a:t>
            </a:r>
            <a:r>
              <a:rPr lang="en-US" sz="1600" b="1" i="0" u="none" strike="noStrike" cap="none">
                <a:solidFill>
                  <a:schemeClr val="dk1"/>
                </a:solidFill>
                <a:latin typeface="Arial"/>
                <a:ea typeface="Arial"/>
                <a:cs typeface="Arial"/>
                <a:sym typeface="Arial"/>
              </a:rPr>
              <a:t>deux touches</a:t>
            </a:r>
            <a:r>
              <a:rPr lang="en-US" sz="1600" b="0" i="0" u="none" strike="noStrike" cap="none">
                <a:solidFill>
                  <a:schemeClr val="dk1"/>
                </a:solidFill>
                <a:latin typeface="Arial"/>
                <a:ea typeface="Arial"/>
                <a:cs typeface="Arial"/>
                <a:sym typeface="Arial"/>
              </a:rPr>
              <a:t> ou </a:t>
            </a:r>
            <a:r>
              <a:rPr lang="en-US" sz="1600" b="1" i="0" u="none" strike="noStrike" cap="none">
                <a:solidFill>
                  <a:schemeClr val="dk1"/>
                </a:solidFill>
                <a:latin typeface="Arial"/>
                <a:ea typeface="Arial"/>
                <a:cs typeface="Arial"/>
                <a:sym typeface="Arial"/>
              </a:rPr>
              <a:t>double touche</a:t>
            </a:r>
            <a:r>
              <a:rPr lang="en-US" sz="1600" b="0" i="0" u="none" strike="noStrike" cap="none">
                <a:solidFill>
                  <a:schemeClr val="dk1"/>
                </a:solidFill>
                <a:latin typeface="Arial"/>
                <a:ea typeface="Arial"/>
                <a:cs typeface="Arial"/>
                <a:sym typeface="Arial"/>
              </a:rPr>
              <a:t> : un même joueur touche la balle deux fois successivement (hors contre et hors première touche) ; </a:t>
            </a:r>
            <a:endParaRPr/>
          </a:p>
          <a:p>
            <a:pPr marL="342900" marR="0" lvl="0" indent="-342900" algn="l" rtl="0">
              <a:lnSpc>
                <a:spcPct val="80000"/>
              </a:lnSpc>
              <a:spcBef>
                <a:spcPts val="320"/>
              </a:spcBef>
              <a:spcAft>
                <a:spcPts val="0"/>
              </a:spcAft>
              <a:buClr>
                <a:schemeClr val="dk1"/>
              </a:buClr>
              <a:buSzPts val="1600"/>
              <a:buFont typeface="Arial"/>
              <a:buChar char="•"/>
            </a:pPr>
            <a:r>
              <a:rPr lang="en-US" sz="1600" b="0" i="0" u="none" strike="noStrike" cap="none">
                <a:solidFill>
                  <a:schemeClr val="dk1"/>
                </a:solidFill>
                <a:latin typeface="Arial"/>
                <a:ea typeface="Arial"/>
                <a:cs typeface="Arial"/>
                <a:sym typeface="Arial"/>
              </a:rPr>
              <a:t>faute de </a:t>
            </a:r>
            <a:r>
              <a:rPr lang="en-US" sz="1600" b="1" i="0" u="none" strike="noStrike" cap="none">
                <a:solidFill>
                  <a:schemeClr val="dk1"/>
                </a:solidFill>
                <a:latin typeface="Arial"/>
                <a:ea typeface="Arial"/>
                <a:cs typeface="Arial"/>
                <a:sym typeface="Arial"/>
              </a:rPr>
              <a:t>frappe d'attaque</a:t>
            </a:r>
            <a:r>
              <a:rPr lang="en-US" sz="1600" b="0" i="0" u="none" strike="noStrike" cap="none">
                <a:solidFill>
                  <a:schemeClr val="dk1"/>
                </a:solidFill>
                <a:latin typeface="Arial"/>
                <a:ea typeface="Arial"/>
                <a:cs typeface="Arial"/>
                <a:sym typeface="Arial"/>
              </a:rPr>
              <a:t> : un joueur arrière (position 1, 5 ou 6) attaque une balle plus haute que le filet en étant à l'intérieur de la zone d'attaque délimitée par la ligne des trois mètres (sauf s'il prend son appel derrière la ligne des 3 mètres), ou le Libéro effectue une passe à dix doigts à l'intérieur de la zone des trois mètres qui est attaquée par un joueur au-dessus du filet ;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CCECFF"/>
            </a:gs>
            <a:gs pos="50000">
              <a:srgbClr val="99CCFF"/>
            </a:gs>
            <a:gs pos="100000">
              <a:srgbClr val="CCECFF"/>
            </a:gs>
          </a:gsLst>
          <a:lin ang="5400000" scaled="0"/>
        </a:gradFill>
        <a:effectLst/>
      </p:bgPr>
    </p:bg>
    <p:spTree>
      <p:nvGrpSpPr>
        <p:cNvPr id="1" name="Shape 100"/>
        <p:cNvGrpSpPr/>
        <p:nvPr/>
      </p:nvGrpSpPr>
      <p:grpSpPr>
        <a:xfrm>
          <a:off x="0" y="0"/>
          <a:ext cx="0" cy="0"/>
          <a:chOff x="0" y="0"/>
          <a:chExt cx="0" cy="0"/>
        </a:xfrm>
      </p:grpSpPr>
      <p:sp>
        <p:nvSpPr>
          <p:cNvPr id="101" name="Google Shape;101;p17"/>
          <p:cNvSpPr txBox="1">
            <a:spLocks noGrp="1"/>
          </p:cNvSpPr>
          <p:nvPr>
            <p:ph type="body" idx="4294967295"/>
          </p:nvPr>
        </p:nvSpPr>
        <p:spPr>
          <a:xfrm>
            <a:off x="457200" y="908050"/>
            <a:ext cx="8229600" cy="5218112"/>
          </a:xfrm>
          <a:prstGeom prst="rect">
            <a:avLst/>
          </a:prstGeom>
          <a:noFill/>
          <a:ln>
            <a:noFill/>
          </a:ln>
        </p:spPr>
        <p:txBody>
          <a:bodyPr spcFirstLastPara="1" wrap="square" lIns="91425" tIns="45700" rIns="91425" bIns="45700" anchor="t" anchorCtr="0">
            <a:noAutofit/>
          </a:bodyPr>
          <a:lstStyle/>
          <a:p>
            <a:pPr marL="342900" marR="0" lvl="0" indent="-342900" algn="l" rtl="0">
              <a:lnSpc>
                <a:spcPct val="80000"/>
              </a:lnSpc>
              <a:spcBef>
                <a:spcPts val="0"/>
              </a:spcBef>
              <a:spcAft>
                <a:spcPts val="0"/>
              </a:spcAft>
              <a:buClr>
                <a:schemeClr val="dk1"/>
              </a:buClr>
              <a:buSzPts val="1600"/>
              <a:buFont typeface="Arial"/>
              <a:buChar char="•"/>
            </a:pPr>
            <a:r>
              <a:rPr lang="en-US" sz="1600" b="1" i="0" u="none" strike="noStrike" cap="none" dirty="0" err="1">
                <a:solidFill>
                  <a:schemeClr val="dk1"/>
                </a:solidFill>
                <a:latin typeface="Arial"/>
                <a:ea typeface="Arial"/>
                <a:cs typeface="Arial"/>
                <a:sym typeface="Arial"/>
              </a:rPr>
              <a:t>ballon</a:t>
            </a:r>
            <a:r>
              <a:rPr lang="en-US" sz="1600" b="1" i="0" u="none" strike="noStrike" cap="none" dirty="0">
                <a:solidFill>
                  <a:schemeClr val="dk1"/>
                </a:solidFill>
                <a:latin typeface="Arial"/>
                <a:ea typeface="Arial"/>
                <a:cs typeface="Arial"/>
                <a:sym typeface="Arial"/>
              </a:rPr>
              <a:t> </a:t>
            </a:r>
            <a:r>
              <a:rPr lang="en-US" sz="1600" b="1" i="0" u="none" strike="noStrike" cap="none" dirty="0" err="1">
                <a:solidFill>
                  <a:schemeClr val="dk1"/>
                </a:solidFill>
                <a:latin typeface="Arial"/>
                <a:ea typeface="Arial"/>
                <a:cs typeface="Arial"/>
                <a:sym typeface="Arial"/>
              </a:rPr>
              <a:t>tenu</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ou</a:t>
            </a:r>
            <a:r>
              <a:rPr lang="en-US" sz="1600" b="0" i="0" u="none" strike="noStrike" cap="none" dirty="0">
                <a:solidFill>
                  <a:schemeClr val="dk1"/>
                </a:solidFill>
                <a:latin typeface="Arial"/>
                <a:ea typeface="Arial"/>
                <a:cs typeface="Arial"/>
                <a:sym typeface="Arial"/>
              </a:rPr>
              <a:t> </a:t>
            </a:r>
            <a:r>
              <a:rPr lang="en-US" sz="1600" b="1" i="0" u="none" strike="noStrike" cap="none" dirty="0">
                <a:solidFill>
                  <a:schemeClr val="dk1"/>
                </a:solidFill>
                <a:latin typeface="Arial"/>
                <a:ea typeface="Arial"/>
                <a:cs typeface="Arial"/>
                <a:sym typeface="Arial"/>
              </a:rPr>
              <a:t>transport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ou</a:t>
            </a:r>
            <a:r>
              <a:rPr lang="en-US" sz="1600" b="0" i="0" u="none" strike="noStrike" cap="none" dirty="0">
                <a:solidFill>
                  <a:schemeClr val="dk1"/>
                </a:solidFill>
                <a:latin typeface="Arial"/>
                <a:ea typeface="Arial"/>
                <a:cs typeface="Arial"/>
                <a:sym typeface="Arial"/>
              </a:rPr>
              <a:t> </a:t>
            </a:r>
            <a:r>
              <a:rPr lang="en-US" sz="1600" b="1" i="0" u="none" strike="noStrike" cap="none" dirty="0" err="1">
                <a:solidFill>
                  <a:schemeClr val="dk1"/>
                </a:solidFill>
                <a:latin typeface="Arial"/>
                <a:ea typeface="Arial"/>
                <a:cs typeface="Arial"/>
                <a:sym typeface="Arial"/>
              </a:rPr>
              <a:t>portée</a:t>
            </a:r>
            <a:r>
              <a:rPr lang="en-US" sz="1600" b="0" i="0" u="none" strike="noStrike" cap="none" dirty="0">
                <a:solidFill>
                  <a:schemeClr val="dk1"/>
                </a:solidFill>
                <a:latin typeface="Arial"/>
                <a:ea typeface="Arial"/>
                <a:cs typeface="Arial"/>
                <a:sym typeface="Arial"/>
              </a:rPr>
              <a:t>: la </a:t>
            </a:r>
            <a:r>
              <a:rPr lang="en-US" sz="1600" b="0" i="0" u="none" strike="noStrike" cap="none" dirty="0" err="1">
                <a:solidFill>
                  <a:schemeClr val="dk1"/>
                </a:solidFill>
                <a:latin typeface="Arial"/>
                <a:ea typeface="Arial"/>
                <a:cs typeface="Arial"/>
                <a:sym typeface="Arial"/>
              </a:rPr>
              <a:t>balle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est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touchée</a:t>
            </a:r>
            <a:r>
              <a:rPr lang="en-US" sz="1600" b="0" i="0" u="none" strike="noStrike" cap="none" dirty="0">
                <a:solidFill>
                  <a:schemeClr val="dk1"/>
                </a:solidFill>
                <a:latin typeface="Arial"/>
                <a:ea typeface="Arial"/>
                <a:cs typeface="Arial"/>
                <a:sym typeface="Arial"/>
              </a:rPr>
              <a:t> de manière </a:t>
            </a:r>
            <a:r>
              <a:rPr lang="en-US" sz="1600" b="0" i="0" u="none" strike="noStrike" cap="none" dirty="0" err="1">
                <a:solidFill>
                  <a:schemeClr val="dk1"/>
                </a:solidFill>
                <a:latin typeface="Arial"/>
                <a:ea typeface="Arial"/>
                <a:cs typeface="Arial"/>
                <a:sym typeface="Arial"/>
              </a:rPr>
              <a:t>inadéquate</a:t>
            </a:r>
            <a:r>
              <a:rPr lang="en-US" sz="1600" b="0" i="0" u="none" strike="noStrike" cap="none" dirty="0">
                <a:solidFill>
                  <a:schemeClr val="dk1"/>
                </a:solidFill>
                <a:latin typeface="Arial"/>
                <a:ea typeface="Arial"/>
                <a:cs typeface="Arial"/>
                <a:sym typeface="Arial"/>
              </a:rPr>
              <a:t> par un </a:t>
            </a:r>
            <a:r>
              <a:rPr lang="en-US" sz="1600" b="0" i="0" u="none" strike="noStrike" cap="none" dirty="0" err="1">
                <a:solidFill>
                  <a:schemeClr val="dk1"/>
                </a:solidFill>
                <a:latin typeface="Arial"/>
                <a:ea typeface="Arial"/>
                <a:cs typeface="Arial"/>
                <a:sym typeface="Arial"/>
              </a:rPr>
              <a:t>joueur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toutes</a:t>
            </a:r>
            <a:r>
              <a:rPr lang="en-US" sz="1600" b="0" i="0" u="none" strike="noStrike" cap="none" dirty="0">
                <a:solidFill>
                  <a:schemeClr val="dk1"/>
                </a:solidFill>
                <a:latin typeface="Arial"/>
                <a:ea typeface="Arial"/>
                <a:cs typeface="Arial"/>
                <a:sym typeface="Arial"/>
              </a:rPr>
              <a:t> les frappes </a:t>
            </a:r>
            <a:r>
              <a:rPr lang="en-US" sz="1600" b="0" i="0" u="none" strike="noStrike" cap="none" dirty="0" err="1">
                <a:solidFill>
                  <a:schemeClr val="dk1"/>
                </a:solidFill>
                <a:latin typeface="Arial"/>
                <a:ea typeface="Arial"/>
                <a:cs typeface="Arial"/>
                <a:sym typeface="Arial"/>
              </a:rPr>
              <a:t>doivent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être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franches</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il</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est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interdit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d'attraper</a:t>
            </a:r>
            <a:r>
              <a:rPr lang="en-US" sz="1600" b="0" i="0" u="none" strike="noStrike" cap="none" dirty="0">
                <a:solidFill>
                  <a:schemeClr val="dk1"/>
                </a:solidFill>
                <a:latin typeface="Arial"/>
                <a:ea typeface="Arial"/>
                <a:cs typeface="Arial"/>
                <a:sym typeface="Arial"/>
              </a:rPr>
              <a:t> le </a:t>
            </a:r>
            <a:r>
              <a:rPr lang="en-US" sz="1600" b="0" i="0" u="none" strike="noStrike" cap="none" dirty="0" err="1">
                <a:solidFill>
                  <a:schemeClr val="dk1"/>
                </a:solidFill>
                <a:latin typeface="Arial"/>
                <a:ea typeface="Arial"/>
                <a:cs typeface="Arial"/>
                <a:sym typeface="Arial"/>
              </a:rPr>
              <a:t>ballon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puis</a:t>
            </a:r>
            <a:r>
              <a:rPr lang="en-US" sz="1600" b="0" i="0" u="none" strike="noStrike" cap="none" dirty="0">
                <a:solidFill>
                  <a:schemeClr val="dk1"/>
                </a:solidFill>
                <a:latin typeface="Arial"/>
                <a:ea typeface="Arial"/>
                <a:cs typeface="Arial"/>
                <a:sym typeface="Arial"/>
              </a:rPr>
              <a:t> de le </a:t>
            </a:r>
            <a:r>
              <a:rPr lang="en-US" sz="1600" b="0" i="0" u="none" strike="noStrike" cap="none" dirty="0" err="1">
                <a:solidFill>
                  <a:schemeClr val="dk1"/>
                </a:solidFill>
                <a:latin typeface="Arial"/>
                <a:ea typeface="Arial"/>
                <a:cs typeface="Arial"/>
                <a:sym typeface="Arial"/>
              </a:rPr>
              <a:t>relancer</a:t>
            </a:r>
            <a:r>
              <a:rPr lang="en-US" sz="1600" b="0" i="0" u="none" strike="noStrike" cap="none" dirty="0">
                <a:solidFill>
                  <a:schemeClr val="dk1"/>
                </a:solidFill>
                <a:latin typeface="Arial"/>
                <a:ea typeface="Arial"/>
                <a:cs typeface="Arial"/>
                <a:sym typeface="Arial"/>
              </a:rPr>
              <a:t>) ; </a:t>
            </a:r>
            <a:endParaRPr dirty="0"/>
          </a:p>
          <a:p>
            <a:pPr marL="342900" marR="0" lvl="0" indent="-342900" algn="l" rtl="0">
              <a:lnSpc>
                <a:spcPct val="80000"/>
              </a:lnSpc>
              <a:spcBef>
                <a:spcPts val="320"/>
              </a:spcBef>
              <a:spcAft>
                <a:spcPts val="0"/>
              </a:spcAft>
              <a:buClr>
                <a:schemeClr val="dk1"/>
              </a:buClr>
              <a:buSzPts val="1600"/>
              <a:buFont typeface="Arial"/>
              <a:buChar char="•"/>
            </a:pPr>
            <a:r>
              <a:rPr lang="en-US" sz="1600" b="0" i="0" u="none" strike="noStrike" cap="none" dirty="0" err="1">
                <a:solidFill>
                  <a:schemeClr val="dk1"/>
                </a:solidFill>
                <a:latin typeface="Arial"/>
                <a:ea typeface="Arial"/>
                <a:cs typeface="Arial"/>
                <a:sym typeface="Arial"/>
              </a:rPr>
              <a:t>faute</a:t>
            </a:r>
            <a:r>
              <a:rPr lang="en-US" sz="1600" b="0" i="0" u="none" strike="noStrike" cap="none" dirty="0">
                <a:solidFill>
                  <a:schemeClr val="dk1"/>
                </a:solidFill>
                <a:latin typeface="Arial"/>
                <a:ea typeface="Arial"/>
                <a:cs typeface="Arial"/>
                <a:sym typeface="Arial"/>
              </a:rPr>
              <a:t> de </a:t>
            </a:r>
            <a:r>
              <a:rPr lang="en-US" sz="1600" b="1" i="0" u="none" strike="noStrike" cap="none" dirty="0">
                <a:solidFill>
                  <a:schemeClr val="dk1"/>
                </a:solidFill>
                <a:latin typeface="Arial"/>
                <a:ea typeface="Arial"/>
                <a:cs typeface="Arial"/>
                <a:sym typeface="Arial"/>
              </a:rPr>
              <a:t>service trop long</a:t>
            </a:r>
            <a:r>
              <a:rPr lang="en-US" sz="1600" b="0" i="0" u="none" strike="noStrike" cap="none" dirty="0">
                <a:solidFill>
                  <a:schemeClr val="dk1"/>
                </a:solidFill>
                <a:latin typeface="Arial"/>
                <a:ea typeface="Arial"/>
                <a:cs typeface="Arial"/>
                <a:sym typeface="Arial"/>
              </a:rPr>
              <a:t> : </a:t>
            </a:r>
            <a:r>
              <a:rPr lang="en-US" sz="1600" b="0" i="0" u="none" strike="noStrike" cap="none" dirty="0" err="1">
                <a:solidFill>
                  <a:schemeClr val="dk1"/>
                </a:solidFill>
                <a:latin typeface="Arial"/>
                <a:ea typeface="Arial"/>
                <a:cs typeface="Arial"/>
                <a:sym typeface="Arial"/>
              </a:rPr>
              <a:t>aucun</a:t>
            </a:r>
            <a:r>
              <a:rPr lang="en-US" sz="1600" b="0" i="0" u="none" strike="noStrike" cap="none" dirty="0">
                <a:solidFill>
                  <a:schemeClr val="dk1"/>
                </a:solidFill>
                <a:latin typeface="Arial"/>
                <a:ea typeface="Arial"/>
                <a:cs typeface="Arial"/>
                <a:sym typeface="Arial"/>
              </a:rPr>
              <a:t> service ne </a:t>
            </a:r>
            <a:r>
              <a:rPr lang="en-US" sz="1600" b="0" i="0" u="none" strike="noStrike" cap="none" dirty="0" err="1">
                <a:solidFill>
                  <a:schemeClr val="dk1"/>
                </a:solidFill>
                <a:latin typeface="Arial"/>
                <a:ea typeface="Arial"/>
                <a:cs typeface="Arial"/>
                <a:sym typeface="Arial"/>
              </a:rPr>
              <a:t>s'est</a:t>
            </a:r>
            <a:r>
              <a:rPr lang="en-US" sz="1600" b="0" i="0" u="none" strike="noStrike" cap="none" dirty="0">
                <a:solidFill>
                  <a:schemeClr val="dk1"/>
                </a:solidFill>
                <a:latin typeface="Arial"/>
                <a:ea typeface="Arial"/>
                <a:cs typeface="Arial"/>
                <a:sym typeface="Arial"/>
              </a:rPr>
              <a:t> fait de la part </a:t>
            </a:r>
            <a:r>
              <a:rPr lang="en-US" sz="1600" b="0" i="0" u="none" strike="noStrike" cap="none" dirty="0" err="1">
                <a:solidFill>
                  <a:schemeClr val="dk1"/>
                </a:solidFill>
                <a:latin typeface="Arial"/>
                <a:ea typeface="Arial"/>
                <a:cs typeface="Arial"/>
                <a:sym typeface="Arial"/>
              </a:rPr>
              <a:t>d'une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équipe</a:t>
            </a:r>
            <a:r>
              <a:rPr lang="en-US" sz="1600" b="0" i="0" u="none" strike="noStrike" cap="none" dirty="0">
                <a:solidFill>
                  <a:schemeClr val="dk1"/>
                </a:solidFill>
                <a:latin typeface="Arial"/>
                <a:ea typeface="Arial"/>
                <a:cs typeface="Arial"/>
                <a:sym typeface="Arial"/>
              </a:rPr>
              <a:t> 8 </a:t>
            </a:r>
            <a:r>
              <a:rPr lang="en-US" sz="1600" b="0" i="0" u="none" strike="noStrike" cap="none" dirty="0" err="1">
                <a:solidFill>
                  <a:schemeClr val="dk1"/>
                </a:solidFill>
                <a:latin typeface="Arial"/>
                <a:ea typeface="Arial"/>
                <a:cs typeface="Arial"/>
                <a:sym typeface="Arial"/>
              </a:rPr>
              <a:t>secondes</a:t>
            </a:r>
            <a:r>
              <a:rPr lang="en-US" sz="1600" b="0" i="0" u="none" strike="noStrike" cap="none" dirty="0">
                <a:solidFill>
                  <a:schemeClr val="dk1"/>
                </a:solidFill>
                <a:latin typeface="Arial"/>
                <a:ea typeface="Arial"/>
                <a:cs typeface="Arial"/>
                <a:sym typeface="Arial"/>
              </a:rPr>
              <a:t> après que </a:t>
            </a:r>
            <a:r>
              <a:rPr lang="en-US" sz="1600" b="0" i="0" u="none" strike="noStrike" cap="none" dirty="0" err="1">
                <a:solidFill>
                  <a:schemeClr val="dk1"/>
                </a:solidFill>
                <a:latin typeface="Arial"/>
                <a:ea typeface="Arial"/>
                <a:cs typeface="Arial"/>
                <a:sym typeface="Arial"/>
              </a:rPr>
              <a:t>l'arbitre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en</a:t>
            </a:r>
            <a:r>
              <a:rPr lang="en-US" sz="1600" b="0" i="0" u="none" strike="noStrike" cap="none" dirty="0">
                <a:solidFill>
                  <a:schemeClr val="dk1"/>
                </a:solidFill>
                <a:latin typeface="Arial"/>
                <a:ea typeface="Arial"/>
                <a:cs typeface="Arial"/>
                <a:sym typeface="Arial"/>
              </a:rPr>
              <a:t> a </a:t>
            </a:r>
            <a:r>
              <a:rPr lang="en-US" sz="1600" b="0" i="0" u="none" strike="noStrike" cap="none" dirty="0" err="1">
                <a:solidFill>
                  <a:schemeClr val="dk1"/>
                </a:solidFill>
                <a:latin typeface="Arial"/>
                <a:ea typeface="Arial"/>
                <a:cs typeface="Arial"/>
                <a:sym typeface="Arial"/>
              </a:rPr>
              <a:t>donné</a:t>
            </a:r>
            <a:r>
              <a:rPr lang="en-US" sz="1600" b="0" i="0" u="none" strike="noStrike" cap="none" dirty="0">
                <a:solidFill>
                  <a:schemeClr val="dk1"/>
                </a:solidFill>
                <a:latin typeface="Arial"/>
                <a:ea typeface="Arial"/>
                <a:cs typeface="Arial"/>
                <a:sym typeface="Arial"/>
              </a:rPr>
              <a:t> le signal (coup de </a:t>
            </a:r>
            <a:r>
              <a:rPr lang="en-US" sz="1600" b="0" i="0" u="none" strike="noStrike" cap="none" dirty="0" err="1">
                <a:solidFill>
                  <a:schemeClr val="dk1"/>
                </a:solidFill>
                <a:latin typeface="Arial"/>
                <a:ea typeface="Arial"/>
                <a:cs typeface="Arial"/>
                <a:sym typeface="Arial"/>
              </a:rPr>
              <a:t>sifflet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ainsi</a:t>
            </a:r>
            <a:r>
              <a:rPr lang="en-US" sz="1600" b="0" i="0" u="none" strike="noStrike" cap="none" dirty="0">
                <a:solidFill>
                  <a:schemeClr val="dk1"/>
                </a:solidFill>
                <a:latin typeface="Arial"/>
                <a:ea typeface="Arial"/>
                <a:cs typeface="Arial"/>
                <a:sym typeface="Arial"/>
              </a:rPr>
              <a:t> que </a:t>
            </a:r>
            <a:r>
              <a:rPr lang="en-US" sz="1600" b="0" i="0" u="none" strike="noStrike" cap="none" dirty="0" err="1">
                <a:solidFill>
                  <a:schemeClr val="dk1"/>
                </a:solidFill>
                <a:latin typeface="Arial"/>
                <a:ea typeface="Arial"/>
                <a:cs typeface="Arial"/>
                <a:sym typeface="Arial"/>
              </a:rPr>
              <a:t>signe</a:t>
            </a:r>
            <a:r>
              <a:rPr lang="en-US" sz="1600" b="0" i="0" u="none" strike="noStrike" cap="none" dirty="0">
                <a:solidFill>
                  <a:schemeClr val="dk1"/>
                </a:solidFill>
                <a:latin typeface="Arial"/>
                <a:ea typeface="Arial"/>
                <a:cs typeface="Arial"/>
                <a:sym typeface="Arial"/>
              </a:rPr>
              <a:t> de la main). </a:t>
            </a:r>
            <a:endParaRPr dirty="0"/>
          </a:p>
          <a:p>
            <a:pPr marL="342900" marR="0" lvl="0" indent="-342900" algn="l" rtl="0">
              <a:lnSpc>
                <a:spcPct val="80000"/>
              </a:lnSpc>
              <a:spcBef>
                <a:spcPts val="320"/>
              </a:spcBef>
              <a:spcAft>
                <a:spcPts val="0"/>
              </a:spcAft>
              <a:buClr>
                <a:schemeClr val="dk1"/>
              </a:buClr>
              <a:buSzPts val="1600"/>
              <a:buFont typeface="Arial"/>
              <a:buChar char="•"/>
            </a:pPr>
            <a:r>
              <a:rPr lang="en-US" sz="1600" b="0" i="0" u="none" strike="noStrike" cap="none" dirty="0" err="1">
                <a:solidFill>
                  <a:schemeClr val="dk1"/>
                </a:solidFill>
                <a:latin typeface="Arial"/>
                <a:ea typeface="Arial"/>
                <a:cs typeface="Arial"/>
                <a:sym typeface="Arial"/>
              </a:rPr>
              <a:t>faute</a:t>
            </a:r>
            <a:r>
              <a:rPr lang="en-US" sz="1600" b="0" i="0" u="none" strike="noStrike" cap="none" dirty="0">
                <a:solidFill>
                  <a:schemeClr val="dk1"/>
                </a:solidFill>
                <a:latin typeface="Arial"/>
                <a:ea typeface="Arial"/>
                <a:cs typeface="Arial"/>
                <a:sym typeface="Arial"/>
              </a:rPr>
              <a:t> de </a:t>
            </a:r>
            <a:r>
              <a:rPr lang="en-US" sz="1600" b="1" i="0" u="none" strike="noStrike" cap="none" dirty="0" err="1">
                <a:solidFill>
                  <a:schemeClr val="dk1"/>
                </a:solidFill>
                <a:latin typeface="Arial"/>
                <a:ea typeface="Arial"/>
                <a:cs typeface="Arial"/>
                <a:sym typeface="Arial"/>
              </a:rPr>
              <a:t>contre</a:t>
            </a:r>
            <a:r>
              <a:rPr lang="en-US" sz="1600" b="0" i="0" u="none" strike="noStrike" cap="none" dirty="0">
                <a:solidFill>
                  <a:schemeClr val="dk1"/>
                </a:solidFill>
                <a:latin typeface="Arial"/>
                <a:ea typeface="Arial"/>
                <a:cs typeface="Arial"/>
                <a:sym typeface="Arial"/>
              </a:rPr>
              <a:t> : le </a:t>
            </a:r>
            <a:r>
              <a:rPr lang="en-US" sz="1600" b="0" i="0" u="none" strike="noStrike" cap="none" dirty="0" err="1">
                <a:solidFill>
                  <a:schemeClr val="dk1"/>
                </a:solidFill>
                <a:latin typeface="Arial"/>
                <a:ea typeface="Arial"/>
                <a:cs typeface="Arial"/>
                <a:sym typeface="Arial"/>
              </a:rPr>
              <a:t>joueur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contre</a:t>
            </a:r>
            <a:r>
              <a:rPr lang="en-US" sz="1600" b="0" i="0" u="none" strike="noStrike" cap="none" dirty="0">
                <a:solidFill>
                  <a:schemeClr val="dk1"/>
                </a:solidFill>
                <a:latin typeface="Arial"/>
                <a:ea typeface="Arial"/>
                <a:cs typeface="Arial"/>
                <a:sym typeface="Arial"/>
              </a:rPr>
              <a:t> la </a:t>
            </a:r>
            <a:r>
              <a:rPr lang="en-US" sz="1600" b="0" i="0" u="none" strike="noStrike" cap="none" dirty="0" err="1">
                <a:solidFill>
                  <a:schemeClr val="dk1"/>
                </a:solidFill>
                <a:latin typeface="Arial"/>
                <a:ea typeface="Arial"/>
                <a:cs typeface="Arial"/>
                <a:sym typeface="Arial"/>
              </a:rPr>
              <a:t>balle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directement</a:t>
            </a:r>
            <a:r>
              <a:rPr lang="en-US" sz="1600" b="0" i="0" u="none" strike="noStrike" cap="none" dirty="0">
                <a:solidFill>
                  <a:schemeClr val="dk1"/>
                </a:solidFill>
                <a:latin typeface="Arial"/>
                <a:ea typeface="Arial"/>
                <a:cs typeface="Arial"/>
                <a:sym typeface="Arial"/>
              </a:rPr>
              <a:t> au-dessus du filet sur le service adverse. </a:t>
            </a:r>
            <a:endParaRPr dirty="0"/>
          </a:p>
          <a:p>
            <a:pPr marL="342900" marR="0" lvl="0" indent="-342900" algn="l" rtl="0">
              <a:lnSpc>
                <a:spcPct val="80000"/>
              </a:lnSpc>
              <a:spcBef>
                <a:spcPts val="320"/>
              </a:spcBef>
              <a:spcAft>
                <a:spcPts val="0"/>
              </a:spcAft>
              <a:buClr>
                <a:schemeClr val="dk1"/>
              </a:buClr>
              <a:buSzPts val="1600"/>
              <a:buFont typeface="Arial"/>
              <a:buChar char="•"/>
            </a:pPr>
            <a:r>
              <a:rPr lang="en-US" sz="1600" i="0" u="none" strike="noStrike" cap="none" dirty="0" err="1">
                <a:solidFill>
                  <a:schemeClr val="dk1"/>
                </a:solidFill>
                <a:latin typeface="Arial"/>
                <a:ea typeface="Arial"/>
                <a:cs typeface="Arial"/>
                <a:sym typeface="Arial"/>
              </a:rPr>
              <a:t>faute</a:t>
            </a:r>
            <a:r>
              <a:rPr lang="en-US" sz="1600" i="0" u="none" strike="noStrike" cap="none" dirty="0">
                <a:solidFill>
                  <a:schemeClr val="dk1"/>
                </a:solidFill>
                <a:latin typeface="Arial"/>
                <a:ea typeface="Arial"/>
                <a:cs typeface="Arial"/>
                <a:sym typeface="Arial"/>
              </a:rPr>
              <a:t> de </a:t>
            </a:r>
            <a:r>
              <a:rPr lang="en-US" sz="1600" b="1" i="0" u="none" strike="noStrike" cap="none" dirty="0" err="1">
                <a:solidFill>
                  <a:schemeClr val="dk1"/>
                </a:solidFill>
                <a:latin typeface="Arial"/>
                <a:ea typeface="Arial"/>
                <a:cs typeface="Arial"/>
                <a:sym typeface="Arial"/>
              </a:rPr>
              <a:t>ligne</a:t>
            </a:r>
            <a:r>
              <a:rPr lang="en-US" sz="1600" b="1" i="0" u="none" strike="noStrike" cap="none" dirty="0">
                <a:solidFill>
                  <a:schemeClr val="dk1"/>
                </a:solidFill>
                <a:latin typeface="Arial"/>
                <a:ea typeface="Arial"/>
                <a:cs typeface="Arial"/>
                <a:sym typeface="Arial"/>
              </a:rPr>
              <a:t> </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lorsqu'un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joueur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arrière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saute</a:t>
            </a:r>
            <a:r>
              <a:rPr lang="en-US" sz="1600" b="0" i="0" u="none" strike="noStrike" cap="none" dirty="0">
                <a:solidFill>
                  <a:schemeClr val="dk1"/>
                </a:solidFill>
                <a:latin typeface="Arial"/>
                <a:ea typeface="Arial"/>
                <a:cs typeface="Arial"/>
                <a:sym typeface="Arial"/>
              </a:rPr>
              <a:t> à </a:t>
            </a:r>
            <a:r>
              <a:rPr lang="en-US" sz="1600" b="0" i="0" u="none" strike="noStrike" cap="none" dirty="0" err="1">
                <a:solidFill>
                  <a:schemeClr val="dk1"/>
                </a:solidFill>
                <a:latin typeface="Arial"/>
                <a:ea typeface="Arial"/>
                <a:cs typeface="Arial"/>
                <a:sym typeface="Arial"/>
              </a:rPr>
              <a:t>l'intérieur</a:t>
            </a:r>
            <a:r>
              <a:rPr lang="en-US" sz="1600" b="0" i="0" u="none" strike="noStrike" cap="none" dirty="0">
                <a:solidFill>
                  <a:schemeClr val="dk1"/>
                </a:solidFill>
                <a:latin typeface="Arial"/>
                <a:ea typeface="Arial"/>
                <a:cs typeface="Arial"/>
                <a:sym typeface="Arial"/>
              </a:rPr>
              <a:t> de la </a:t>
            </a:r>
            <a:r>
              <a:rPr lang="en-US" sz="1600" b="0" i="0" u="none" strike="noStrike" cap="none" dirty="0" err="1">
                <a:solidFill>
                  <a:schemeClr val="dk1"/>
                </a:solidFill>
                <a:latin typeface="Arial"/>
                <a:ea typeface="Arial"/>
                <a:cs typeface="Arial"/>
                <a:sym typeface="Arial"/>
              </a:rPr>
              <a:t>ligne</a:t>
            </a:r>
            <a:r>
              <a:rPr lang="en-US" sz="1600" b="0" i="0" u="none" strike="noStrike" cap="none" dirty="0">
                <a:solidFill>
                  <a:schemeClr val="dk1"/>
                </a:solidFill>
                <a:latin typeface="Arial"/>
                <a:ea typeface="Arial"/>
                <a:cs typeface="Arial"/>
                <a:sym typeface="Arial"/>
              </a:rPr>
              <a:t> de 3 </a:t>
            </a:r>
            <a:r>
              <a:rPr lang="en-US" sz="1600" b="0" i="0" u="none" strike="noStrike" cap="none" dirty="0" err="1">
                <a:solidFill>
                  <a:schemeClr val="dk1"/>
                </a:solidFill>
                <a:latin typeface="Arial"/>
                <a:ea typeface="Arial"/>
                <a:cs typeface="Arial"/>
                <a:sym typeface="Arial"/>
              </a:rPr>
              <a:t>mètre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lorsqu'il</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attaque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ou</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lorsque</a:t>
            </a:r>
            <a:r>
              <a:rPr lang="en-US" sz="1600" b="0" i="0" u="none" strike="noStrike" cap="none" dirty="0">
                <a:solidFill>
                  <a:schemeClr val="dk1"/>
                </a:solidFill>
                <a:latin typeface="Arial"/>
                <a:ea typeface="Arial"/>
                <a:cs typeface="Arial"/>
                <a:sym typeface="Arial"/>
              </a:rPr>
              <a:t> le </a:t>
            </a:r>
            <a:r>
              <a:rPr lang="en-US" sz="1600" b="0" i="0" u="none" strike="noStrike" cap="none" dirty="0" err="1">
                <a:solidFill>
                  <a:schemeClr val="dk1"/>
                </a:solidFill>
                <a:latin typeface="Arial"/>
                <a:ea typeface="Arial"/>
                <a:cs typeface="Arial"/>
                <a:sym typeface="Arial"/>
              </a:rPr>
              <a:t>serveur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touche</a:t>
            </a:r>
            <a:r>
              <a:rPr lang="en-US" sz="1600" b="0" i="0" u="none" strike="noStrike" cap="none" dirty="0">
                <a:solidFill>
                  <a:schemeClr val="dk1"/>
                </a:solidFill>
                <a:latin typeface="Arial"/>
                <a:ea typeface="Arial"/>
                <a:cs typeface="Arial"/>
                <a:sym typeface="Arial"/>
              </a:rPr>
              <a:t> à la </a:t>
            </a:r>
            <a:r>
              <a:rPr lang="en-US" sz="1600" b="0" i="0" u="none" strike="noStrike" cap="none" dirty="0" err="1">
                <a:solidFill>
                  <a:schemeClr val="dk1"/>
                </a:solidFill>
                <a:latin typeface="Arial"/>
                <a:ea typeface="Arial"/>
                <a:cs typeface="Arial"/>
                <a:sym typeface="Arial"/>
              </a:rPr>
              <a:t>ligne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extérieur</a:t>
            </a:r>
            <a:r>
              <a:rPr lang="en-US" sz="1600" b="0" i="0" u="none" strike="noStrike" cap="none" dirty="0">
                <a:solidFill>
                  <a:schemeClr val="dk1"/>
                </a:solidFill>
                <a:latin typeface="Arial"/>
                <a:ea typeface="Arial"/>
                <a:cs typeface="Arial"/>
                <a:sym typeface="Arial"/>
              </a:rPr>
              <a:t> du terrain au moment du service. </a:t>
            </a:r>
            <a:endParaRPr dirty="0"/>
          </a:p>
          <a:p>
            <a:pPr marL="342900" marR="0" lvl="0" indent="-342900" algn="l" rtl="0">
              <a:lnSpc>
                <a:spcPct val="80000"/>
              </a:lnSpc>
              <a:spcBef>
                <a:spcPts val="320"/>
              </a:spcBef>
              <a:spcAft>
                <a:spcPts val="0"/>
              </a:spcAft>
              <a:buClr>
                <a:schemeClr val="dk1"/>
              </a:buClr>
              <a:buSzPts val="1600"/>
              <a:buFont typeface="Arial"/>
              <a:buChar char="•"/>
            </a:pPr>
            <a:r>
              <a:rPr lang="en-US" sz="1600" b="0" i="0" u="none" strike="noStrike" cap="none" dirty="0">
                <a:solidFill>
                  <a:schemeClr val="dk1"/>
                </a:solidFill>
                <a:latin typeface="Arial"/>
                <a:ea typeface="Arial"/>
                <a:cs typeface="Arial"/>
                <a:sym typeface="Arial"/>
              </a:rPr>
              <a:t>Un point </a:t>
            </a:r>
            <a:r>
              <a:rPr lang="en-US" sz="1600" b="0" i="0" u="none" strike="noStrike" cap="none" dirty="0" err="1">
                <a:solidFill>
                  <a:schemeClr val="dk1"/>
                </a:solidFill>
                <a:latin typeface="Arial"/>
                <a:ea typeface="Arial"/>
                <a:cs typeface="Arial"/>
                <a:sym typeface="Arial"/>
              </a:rPr>
              <a:t>est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alors</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marqué</a:t>
            </a:r>
            <a:r>
              <a:rPr lang="en-US" sz="1600" b="0" i="0" u="none" strike="noStrike" cap="none" dirty="0">
                <a:solidFill>
                  <a:schemeClr val="dk1"/>
                </a:solidFill>
                <a:latin typeface="Arial"/>
                <a:ea typeface="Arial"/>
                <a:cs typeface="Arial"/>
                <a:sym typeface="Arial"/>
              </a:rPr>
              <a:t> et </a:t>
            </a:r>
            <a:r>
              <a:rPr lang="en-US" sz="1600" b="0" i="0" u="none" strike="noStrike" cap="none" dirty="0" err="1">
                <a:solidFill>
                  <a:schemeClr val="dk1"/>
                </a:solidFill>
                <a:latin typeface="Arial"/>
                <a:ea typeface="Arial"/>
                <a:cs typeface="Arial"/>
                <a:sym typeface="Arial"/>
              </a:rPr>
              <a:t>l'équipe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ayant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marqué</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ce</a:t>
            </a:r>
            <a:r>
              <a:rPr lang="en-US" sz="1600" b="0" i="0" u="none" strike="noStrike" cap="none" dirty="0">
                <a:solidFill>
                  <a:schemeClr val="dk1"/>
                </a:solidFill>
                <a:latin typeface="Arial"/>
                <a:ea typeface="Arial"/>
                <a:cs typeface="Arial"/>
                <a:sym typeface="Arial"/>
              </a:rPr>
              <a:t> point </a:t>
            </a:r>
            <a:r>
              <a:rPr lang="en-US" sz="1600" b="0" i="0" u="none" strike="noStrike" cap="none" dirty="0" err="1">
                <a:solidFill>
                  <a:schemeClr val="dk1"/>
                </a:solidFill>
                <a:latin typeface="Arial"/>
                <a:ea typeface="Arial"/>
                <a:cs typeface="Arial"/>
                <a:sym typeface="Arial"/>
              </a:rPr>
              <a:t>gagne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ou</a:t>
            </a:r>
            <a:r>
              <a:rPr lang="en-US" sz="1600" b="0" i="0" u="none" strike="noStrike" cap="none" dirty="0">
                <a:solidFill>
                  <a:schemeClr val="dk1"/>
                </a:solidFill>
                <a:latin typeface="Arial"/>
                <a:ea typeface="Arial"/>
                <a:cs typeface="Arial"/>
                <a:sym typeface="Arial"/>
              </a:rPr>
              <a:t> conserve) le service. Si </a:t>
            </a:r>
            <a:r>
              <a:rPr lang="en-US" sz="1600" b="0" i="0" u="none" strike="noStrike" cap="none" dirty="0" err="1">
                <a:solidFill>
                  <a:schemeClr val="dk1"/>
                </a:solidFill>
                <a:latin typeface="Arial"/>
                <a:ea typeface="Arial"/>
                <a:cs typeface="Arial"/>
                <a:sym typeface="Arial"/>
              </a:rPr>
              <a:t>cette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équipe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n'avait</a:t>
            </a:r>
            <a:r>
              <a:rPr lang="en-US" sz="1600" b="0" i="0" u="none" strike="noStrike" cap="none" dirty="0">
                <a:solidFill>
                  <a:schemeClr val="dk1"/>
                </a:solidFill>
                <a:latin typeface="Arial"/>
                <a:ea typeface="Arial"/>
                <a:cs typeface="Arial"/>
                <a:sym typeface="Arial"/>
              </a:rPr>
              <a:t> pas le service, les </a:t>
            </a:r>
            <a:r>
              <a:rPr lang="en-US" sz="1600" b="0" i="0" u="none" strike="noStrike" cap="none" dirty="0" err="1">
                <a:solidFill>
                  <a:schemeClr val="dk1"/>
                </a:solidFill>
                <a:latin typeface="Arial"/>
                <a:ea typeface="Arial"/>
                <a:cs typeface="Arial"/>
                <a:sym typeface="Arial"/>
              </a:rPr>
              <a:t>joueurs</a:t>
            </a:r>
            <a:r>
              <a:rPr lang="en-US" sz="1600" b="0" i="0" u="none" strike="noStrike" cap="none" dirty="0">
                <a:solidFill>
                  <a:schemeClr val="dk1"/>
                </a:solidFill>
                <a:latin typeface="Arial"/>
                <a:ea typeface="Arial"/>
                <a:cs typeface="Arial"/>
                <a:sym typeface="Arial"/>
              </a:rPr>
              <a:t> de </a:t>
            </a:r>
            <a:r>
              <a:rPr lang="en-US" sz="1600" b="0" i="0" u="none" strike="noStrike" cap="none" dirty="0" err="1">
                <a:solidFill>
                  <a:schemeClr val="dk1"/>
                </a:solidFill>
                <a:latin typeface="Arial"/>
                <a:ea typeface="Arial"/>
                <a:cs typeface="Arial"/>
                <a:sym typeface="Arial"/>
              </a:rPr>
              <a:t>cette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équipe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effectuent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alors</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une</a:t>
            </a:r>
            <a:r>
              <a:rPr lang="en-US" sz="1600" b="0" i="0" u="none" strike="noStrike" cap="none" dirty="0">
                <a:solidFill>
                  <a:schemeClr val="dk1"/>
                </a:solidFill>
                <a:latin typeface="Arial"/>
                <a:ea typeface="Arial"/>
                <a:cs typeface="Arial"/>
                <a:sym typeface="Arial"/>
              </a:rPr>
              <a:t> rotation sur le terrain dans le </a:t>
            </a:r>
            <a:r>
              <a:rPr lang="en-US" sz="1600" b="0" i="0" u="none" strike="noStrike" cap="none" dirty="0" err="1">
                <a:solidFill>
                  <a:schemeClr val="dk1"/>
                </a:solidFill>
                <a:latin typeface="Arial"/>
                <a:ea typeface="Arial"/>
                <a:cs typeface="Arial"/>
                <a:sym typeface="Arial"/>
              </a:rPr>
              <a:t>sens</a:t>
            </a:r>
            <a:r>
              <a:rPr lang="en-US" sz="1600" b="0" i="0" u="none" strike="noStrike" cap="none" dirty="0">
                <a:solidFill>
                  <a:schemeClr val="dk1"/>
                </a:solidFill>
                <a:latin typeface="Arial"/>
                <a:ea typeface="Arial"/>
                <a:cs typeface="Arial"/>
                <a:sym typeface="Arial"/>
              </a:rPr>
              <a:t> des aiguilles </a:t>
            </a:r>
            <a:r>
              <a:rPr lang="en-US" sz="1600" b="0" i="0" u="none" strike="noStrike" cap="none" dirty="0" err="1">
                <a:solidFill>
                  <a:schemeClr val="dk1"/>
                </a:solidFill>
                <a:latin typeface="Arial"/>
                <a:ea typeface="Arial"/>
                <a:cs typeface="Arial"/>
                <a:sym typeface="Arial"/>
              </a:rPr>
              <a:t>d'une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montre</a:t>
            </a:r>
            <a:r>
              <a:rPr lang="en-US" sz="1600" b="0" i="0" u="none" strike="noStrike" cap="none" dirty="0">
                <a:solidFill>
                  <a:schemeClr val="dk1"/>
                </a:solidFill>
                <a:latin typeface="Arial"/>
                <a:ea typeface="Arial"/>
                <a:cs typeface="Arial"/>
                <a:sym typeface="Arial"/>
              </a:rPr>
              <a:t> (le 1 </a:t>
            </a:r>
            <a:r>
              <a:rPr lang="en-US" sz="1600" b="0" i="0" u="none" strike="noStrike" cap="none" dirty="0" err="1">
                <a:solidFill>
                  <a:schemeClr val="dk1"/>
                </a:solidFill>
                <a:latin typeface="Arial"/>
                <a:ea typeface="Arial"/>
                <a:cs typeface="Arial"/>
                <a:sym typeface="Arial"/>
              </a:rPr>
              <a:t>prend</a:t>
            </a:r>
            <a:r>
              <a:rPr lang="en-US" sz="1600" b="0" i="0" u="none" strike="noStrike" cap="none" dirty="0">
                <a:solidFill>
                  <a:schemeClr val="dk1"/>
                </a:solidFill>
                <a:latin typeface="Arial"/>
                <a:ea typeface="Arial"/>
                <a:cs typeface="Arial"/>
                <a:sym typeface="Arial"/>
              </a:rPr>
              <a:t> la place du 6, qui </a:t>
            </a:r>
            <a:r>
              <a:rPr lang="en-US" sz="1600" b="0" i="0" u="none" strike="noStrike" cap="none" dirty="0" err="1">
                <a:solidFill>
                  <a:schemeClr val="dk1"/>
                </a:solidFill>
                <a:latin typeface="Arial"/>
                <a:ea typeface="Arial"/>
                <a:cs typeface="Arial"/>
                <a:sym typeface="Arial"/>
              </a:rPr>
              <a:t>prend</a:t>
            </a:r>
            <a:r>
              <a:rPr lang="en-US" sz="1600" b="0" i="0" u="none" strike="noStrike" cap="none" dirty="0">
                <a:solidFill>
                  <a:schemeClr val="dk1"/>
                </a:solidFill>
                <a:latin typeface="Arial"/>
                <a:ea typeface="Arial"/>
                <a:cs typeface="Arial"/>
                <a:sym typeface="Arial"/>
              </a:rPr>
              <a:t> la place du 5, etc.). Le service </a:t>
            </a:r>
            <a:r>
              <a:rPr lang="en-US" sz="1600" b="0" i="0" u="none" strike="noStrike" cap="none" dirty="0" err="1">
                <a:solidFill>
                  <a:schemeClr val="dk1"/>
                </a:solidFill>
                <a:latin typeface="Arial"/>
                <a:ea typeface="Arial"/>
                <a:cs typeface="Arial"/>
                <a:sym typeface="Arial"/>
              </a:rPr>
              <a:t>est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effectué</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alors</a:t>
            </a:r>
            <a:r>
              <a:rPr lang="en-US" sz="1600" b="0" i="0" u="none" strike="noStrike" cap="none" dirty="0">
                <a:solidFill>
                  <a:schemeClr val="dk1"/>
                </a:solidFill>
                <a:latin typeface="Arial"/>
                <a:ea typeface="Arial"/>
                <a:cs typeface="Arial"/>
                <a:sym typeface="Arial"/>
              </a:rPr>
              <a:t> par le </a:t>
            </a:r>
            <a:r>
              <a:rPr lang="en-US" sz="1600" b="0" i="0" u="none" strike="noStrike" cap="none" dirty="0" err="1">
                <a:solidFill>
                  <a:schemeClr val="dk1"/>
                </a:solidFill>
                <a:latin typeface="Arial"/>
                <a:ea typeface="Arial"/>
                <a:cs typeface="Arial"/>
                <a:sym typeface="Arial"/>
              </a:rPr>
              <a:t>joueur</a:t>
            </a:r>
            <a:r>
              <a:rPr lang="en-US" sz="1600" b="0" i="0" u="none" strike="noStrike" cap="none" dirty="0">
                <a:solidFill>
                  <a:schemeClr val="dk1"/>
                </a:solidFill>
                <a:latin typeface="Arial"/>
                <a:ea typeface="Arial"/>
                <a:cs typeface="Arial"/>
                <a:sym typeface="Arial"/>
              </a:rPr>
              <a:t> passant du poste 2 au poste 1.</a:t>
            </a:r>
            <a:endParaRPr dirty="0"/>
          </a:p>
          <a:p>
            <a:pPr marL="342900" marR="0" lvl="0" indent="-342900" algn="l" rtl="0">
              <a:lnSpc>
                <a:spcPct val="80000"/>
              </a:lnSpc>
              <a:spcBef>
                <a:spcPts val="320"/>
              </a:spcBef>
              <a:spcAft>
                <a:spcPts val="0"/>
              </a:spcAft>
              <a:buClr>
                <a:schemeClr val="dk1"/>
              </a:buClr>
              <a:buSzPts val="1600"/>
              <a:buFont typeface="Arial"/>
              <a:buChar char="•"/>
            </a:pPr>
            <a:r>
              <a:rPr lang="en-US" sz="1600" b="0" i="0" u="none" strike="noStrike" cap="none" dirty="0">
                <a:solidFill>
                  <a:schemeClr val="dk1"/>
                </a:solidFill>
                <a:latin typeface="Arial"/>
                <a:ea typeface="Arial"/>
                <a:cs typeface="Arial"/>
                <a:sym typeface="Arial"/>
              </a:rPr>
              <a:t>Les </a:t>
            </a:r>
            <a:r>
              <a:rPr lang="en-US" sz="1600" b="0" i="0" u="none" strike="noStrike" cap="none" dirty="0" err="1">
                <a:solidFill>
                  <a:schemeClr val="dk1"/>
                </a:solidFill>
                <a:latin typeface="Arial"/>
                <a:ea typeface="Arial"/>
                <a:cs typeface="Arial"/>
                <a:sym typeface="Arial"/>
              </a:rPr>
              <a:t>règles</a:t>
            </a:r>
            <a:r>
              <a:rPr lang="en-US" sz="1600" b="0" i="0" u="none" strike="noStrike" cap="none" dirty="0">
                <a:solidFill>
                  <a:schemeClr val="dk1"/>
                </a:solidFill>
                <a:latin typeface="Arial"/>
                <a:ea typeface="Arial"/>
                <a:cs typeface="Arial"/>
                <a:sym typeface="Arial"/>
              </a:rPr>
              <a:t> du volley-ball </a:t>
            </a:r>
            <a:r>
              <a:rPr lang="en-US" sz="1600" b="0" i="0" u="none" strike="noStrike" cap="none" dirty="0" err="1">
                <a:solidFill>
                  <a:schemeClr val="dk1"/>
                </a:solidFill>
                <a:latin typeface="Arial"/>
                <a:ea typeface="Arial"/>
                <a:cs typeface="Arial"/>
                <a:sym typeface="Arial"/>
              </a:rPr>
              <a:t>ont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été</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largement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remaniées</a:t>
            </a:r>
            <a:r>
              <a:rPr lang="en-US" sz="1600" b="0" i="0" u="none" strike="noStrike" cap="none" dirty="0">
                <a:solidFill>
                  <a:schemeClr val="dk1"/>
                </a:solidFill>
                <a:latin typeface="Arial"/>
                <a:ea typeface="Arial"/>
                <a:cs typeface="Arial"/>
                <a:sym typeface="Arial"/>
              </a:rPr>
              <a:t> entre 1998 et 2000 et </a:t>
            </a:r>
            <a:r>
              <a:rPr lang="en-US" sz="1600" b="0" i="0" u="none" strike="noStrike" cap="none" dirty="0" err="1">
                <a:solidFill>
                  <a:schemeClr val="dk1"/>
                </a:solidFill>
                <a:latin typeface="Arial"/>
                <a:ea typeface="Arial"/>
                <a:cs typeface="Arial"/>
                <a:sym typeface="Arial"/>
              </a:rPr>
              <a:t>autorisent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désormais</a:t>
            </a:r>
            <a:r>
              <a:rPr lang="en-US" sz="1600" b="0" i="0" u="none" strike="noStrike" cap="none" dirty="0">
                <a:solidFill>
                  <a:schemeClr val="dk1"/>
                </a:solidFill>
                <a:latin typeface="Arial"/>
                <a:ea typeface="Arial"/>
                <a:cs typeface="Arial"/>
                <a:sym typeface="Arial"/>
              </a:rPr>
              <a:t> de toucher la </a:t>
            </a:r>
            <a:r>
              <a:rPr lang="en-US" sz="1600" b="0" i="0" u="none" strike="noStrike" cap="none" dirty="0" err="1">
                <a:solidFill>
                  <a:schemeClr val="dk1"/>
                </a:solidFill>
                <a:latin typeface="Arial"/>
                <a:ea typeface="Arial"/>
                <a:cs typeface="Arial"/>
                <a:sym typeface="Arial"/>
              </a:rPr>
              <a:t>balle</a:t>
            </a:r>
            <a:r>
              <a:rPr lang="en-US" sz="1600" b="0" i="0" u="none" strike="noStrike" cap="none" dirty="0">
                <a:solidFill>
                  <a:schemeClr val="dk1"/>
                </a:solidFill>
                <a:latin typeface="Arial"/>
                <a:ea typeface="Arial"/>
                <a:cs typeface="Arial"/>
                <a:sym typeface="Arial"/>
              </a:rPr>
              <a:t> avec </a:t>
            </a:r>
            <a:r>
              <a:rPr lang="en-US" sz="1600" b="0" i="0" u="none" strike="noStrike" cap="none" dirty="0" err="1">
                <a:solidFill>
                  <a:schemeClr val="dk1"/>
                </a:solidFill>
                <a:latin typeface="Arial"/>
                <a:ea typeface="Arial"/>
                <a:cs typeface="Arial"/>
                <a:sym typeface="Arial"/>
              </a:rPr>
              <a:t>toutes</a:t>
            </a:r>
            <a:r>
              <a:rPr lang="en-US" sz="1600" b="0" i="0" u="none" strike="noStrike" cap="none" dirty="0">
                <a:solidFill>
                  <a:schemeClr val="dk1"/>
                </a:solidFill>
                <a:latin typeface="Arial"/>
                <a:ea typeface="Arial"/>
                <a:cs typeface="Arial"/>
                <a:sym typeface="Arial"/>
              </a:rPr>
              <a:t> les parties du corps : autrefois, </a:t>
            </a:r>
            <a:r>
              <a:rPr lang="en-US" sz="1600" b="0" i="0" u="none" strike="noStrike" cap="none" dirty="0" err="1">
                <a:solidFill>
                  <a:schemeClr val="dk1"/>
                </a:solidFill>
                <a:latin typeface="Arial"/>
                <a:ea typeface="Arial"/>
                <a:cs typeface="Arial"/>
                <a:sym typeface="Arial"/>
              </a:rPr>
              <a:t>seules</a:t>
            </a:r>
            <a:r>
              <a:rPr lang="en-US" sz="1600" b="0" i="0" u="none" strike="noStrike" cap="none" dirty="0">
                <a:solidFill>
                  <a:schemeClr val="dk1"/>
                </a:solidFill>
                <a:latin typeface="Arial"/>
                <a:ea typeface="Arial"/>
                <a:cs typeface="Arial"/>
                <a:sym typeface="Arial"/>
              </a:rPr>
              <a:t> les parties au-dessus de la ceinture </a:t>
            </a:r>
            <a:r>
              <a:rPr lang="en-US" sz="1600" b="0" i="0" u="none" strike="noStrike" cap="none" dirty="0" err="1">
                <a:solidFill>
                  <a:schemeClr val="dk1"/>
                </a:solidFill>
                <a:latin typeface="Arial"/>
                <a:ea typeface="Arial"/>
                <a:cs typeface="Arial"/>
                <a:sym typeface="Arial"/>
              </a:rPr>
              <a:t>étaient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autorisées</a:t>
            </a:r>
            <a:r>
              <a:rPr lang="en-US" sz="1600" b="0" i="0" u="none" strike="noStrike" cap="none" dirty="0">
                <a:solidFill>
                  <a:schemeClr val="dk1"/>
                </a:solidFill>
                <a:latin typeface="Arial"/>
                <a:ea typeface="Arial"/>
                <a:cs typeface="Arial"/>
                <a:sym typeface="Arial"/>
              </a:rPr>
              <a:t>. Le </a:t>
            </a:r>
            <a:r>
              <a:rPr lang="en-US" sz="1600" b="0" i="0" u="none" strike="noStrike" cap="none" dirty="0" err="1">
                <a:solidFill>
                  <a:schemeClr val="dk1"/>
                </a:solidFill>
                <a:latin typeface="Arial"/>
                <a:ea typeface="Arial"/>
                <a:cs typeface="Arial"/>
                <a:sym typeface="Arial"/>
              </a:rPr>
              <a:t>principe</a:t>
            </a:r>
            <a:r>
              <a:rPr lang="en-US" sz="1600" b="0" i="0" u="none" strike="noStrike" cap="none" dirty="0">
                <a:solidFill>
                  <a:schemeClr val="dk1"/>
                </a:solidFill>
                <a:latin typeface="Arial"/>
                <a:ea typeface="Arial"/>
                <a:cs typeface="Arial"/>
                <a:sym typeface="Arial"/>
              </a:rPr>
              <a:t> de </a:t>
            </a:r>
            <a:r>
              <a:rPr lang="en-US" sz="1600" b="0" i="0" u="none" strike="noStrike" cap="none" dirty="0" err="1">
                <a:solidFill>
                  <a:schemeClr val="dk1"/>
                </a:solidFill>
                <a:latin typeface="Arial"/>
                <a:ea typeface="Arial"/>
                <a:cs typeface="Arial"/>
                <a:sym typeface="Arial"/>
              </a:rPr>
              <a:t>comptage</a:t>
            </a:r>
            <a:r>
              <a:rPr lang="en-US" sz="1600" b="0" i="0" u="none" strike="noStrike" cap="none" dirty="0">
                <a:solidFill>
                  <a:schemeClr val="dk1"/>
                </a:solidFill>
                <a:latin typeface="Arial"/>
                <a:ea typeface="Arial"/>
                <a:cs typeface="Arial"/>
                <a:sym typeface="Arial"/>
              </a:rPr>
              <a:t> des points a </a:t>
            </a:r>
            <a:r>
              <a:rPr lang="en-US" sz="1600" b="0" i="0" u="none" strike="noStrike" cap="none" dirty="0" err="1">
                <a:solidFill>
                  <a:schemeClr val="dk1"/>
                </a:solidFill>
                <a:latin typeface="Arial"/>
                <a:ea typeface="Arial"/>
                <a:cs typeface="Arial"/>
                <a:sym typeface="Arial"/>
              </a:rPr>
              <a:t>été</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modifié</a:t>
            </a:r>
            <a:r>
              <a:rPr lang="en-US" sz="1600" b="0" i="0" u="none" strike="noStrike" cap="none" dirty="0">
                <a:solidFill>
                  <a:schemeClr val="dk1"/>
                </a:solidFill>
                <a:latin typeface="Arial"/>
                <a:ea typeface="Arial"/>
                <a:cs typeface="Arial"/>
                <a:sym typeface="Arial"/>
              </a:rPr>
              <a:t> : les sets se </a:t>
            </a:r>
            <a:r>
              <a:rPr lang="en-US" sz="1600" b="0" i="0" u="none" strike="noStrike" cap="none" dirty="0" err="1">
                <a:solidFill>
                  <a:schemeClr val="dk1"/>
                </a:solidFill>
                <a:latin typeface="Arial"/>
                <a:ea typeface="Arial"/>
                <a:cs typeface="Arial"/>
                <a:sym typeface="Arial"/>
              </a:rPr>
              <a:t>jouaient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en</a:t>
            </a:r>
            <a:r>
              <a:rPr lang="en-US" sz="1600" b="0" i="0" u="none" strike="noStrike" cap="none" dirty="0">
                <a:solidFill>
                  <a:schemeClr val="dk1"/>
                </a:solidFill>
                <a:latin typeface="Arial"/>
                <a:ea typeface="Arial"/>
                <a:cs typeface="Arial"/>
                <a:sym typeface="Arial"/>
              </a:rPr>
              <a:t> 15 points, </a:t>
            </a:r>
            <a:r>
              <a:rPr lang="en-US" sz="1600" b="0" i="0" u="none" strike="noStrike" cap="none" dirty="0" err="1">
                <a:solidFill>
                  <a:schemeClr val="dk1"/>
                </a:solidFill>
                <a:latin typeface="Arial"/>
                <a:ea typeface="Arial"/>
                <a:cs typeface="Arial"/>
                <a:sym typeface="Arial"/>
              </a:rPr>
              <a:t>une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équipe</a:t>
            </a:r>
            <a:r>
              <a:rPr lang="en-US" sz="1600" b="0" i="0" u="none" strike="noStrike" cap="none" dirty="0">
                <a:solidFill>
                  <a:schemeClr val="dk1"/>
                </a:solidFill>
                <a:latin typeface="Arial"/>
                <a:ea typeface="Arial"/>
                <a:cs typeface="Arial"/>
                <a:sym typeface="Arial"/>
              </a:rPr>
              <a:t> ne </a:t>
            </a:r>
            <a:r>
              <a:rPr lang="en-US" sz="1600" b="0" i="0" u="none" strike="noStrike" cap="none" dirty="0" err="1">
                <a:solidFill>
                  <a:schemeClr val="dk1"/>
                </a:solidFill>
                <a:latin typeface="Arial"/>
                <a:ea typeface="Arial"/>
                <a:cs typeface="Arial"/>
                <a:sym typeface="Arial"/>
              </a:rPr>
              <a:t>marquait</a:t>
            </a:r>
            <a:r>
              <a:rPr lang="en-US" sz="1600" b="0" i="0" u="none" strike="noStrike" cap="none" dirty="0">
                <a:solidFill>
                  <a:schemeClr val="dk1"/>
                </a:solidFill>
                <a:latin typeface="Arial"/>
                <a:ea typeface="Arial"/>
                <a:cs typeface="Arial"/>
                <a:sym typeface="Arial"/>
              </a:rPr>
              <a:t> de point que </a:t>
            </a:r>
            <a:r>
              <a:rPr lang="en-US" sz="1600" b="0" i="0" u="none" strike="noStrike" cap="none" dirty="0" err="1">
                <a:solidFill>
                  <a:schemeClr val="dk1"/>
                </a:solidFill>
                <a:latin typeface="Arial"/>
                <a:ea typeface="Arial"/>
                <a:cs typeface="Arial"/>
                <a:sym typeface="Arial"/>
              </a:rPr>
              <a:t>si</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elle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avait</a:t>
            </a:r>
            <a:r>
              <a:rPr lang="en-US" sz="1600" b="0" i="0" u="none" strike="noStrike" cap="none" dirty="0">
                <a:solidFill>
                  <a:schemeClr val="dk1"/>
                </a:solidFill>
                <a:latin typeface="Arial"/>
                <a:ea typeface="Arial"/>
                <a:cs typeface="Arial"/>
                <a:sym typeface="Arial"/>
              </a:rPr>
              <a:t> le service. </a:t>
            </a:r>
            <a:r>
              <a:rPr lang="en-US" sz="1600" b="0" i="0" u="none" strike="noStrike" cap="none" dirty="0" err="1">
                <a:solidFill>
                  <a:schemeClr val="dk1"/>
                </a:solidFill>
                <a:latin typeface="Arial"/>
                <a:ea typeface="Arial"/>
                <a:cs typeface="Arial"/>
                <a:sym typeface="Arial"/>
              </a:rPr>
              <a:t>Lors</a:t>
            </a:r>
            <a:r>
              <a:rPr lang="en-US" sz="1600" b="0" i="0" u="none" strike="noStrike" cap="none" dirty="0">
                <a:solidFill>
                  <a:schemeClr val="dk1"/>
                </a:solidFill>
                <a:latin typeface="Arial"/>
                <a:ea typeface="Arial"/>
                <a:cs typeface="Arial"/>
                <a:sym typeface="Arial"/>
              </a:rPr>
              <a:t> du service, le </a:t>
            </a:r>
            <a:r>
              <a:rPr lang="en-US" sz="1600" b="0" i="0" u="none" strike="noStrike" cap="none" dirty="0" err="1">
                <a:solidFill>
                  <a:schemeClr val="dk1"/>
                </a:solidFill>
                <a:latin typeface="Arial"/>
                <a:ea typeface="Arial"/>
                <a:cs typeface="Arial"/>
                <a:sym typeface="Arial"/>
              </a:rPr>
              <a:t>ballon</a:t>
            </a:r>
            <a:r>
              <a:rPr lang="en-US" sz="1600" b="0" i="0" u="none" strike="noStrike" cap="none" dirty="0">
                <a:solidFill>
                  <a:schemeClr val="dk1"/>
                </a:solidFill>
                <a:latin typeface="Arial"/>
                <a:ea typeface="Arial"/>
                <a:cs typeface="Arial"/>
                <a:sym typeface="Arial"/>
              </a:rPr>
              <a:t> ne </a:t>
            </a:r>
            <a:r>
              <a:rPr lang="en-US" sz="1600" b="0" i="0" u="none" strike="noStrike" cap="none" dirty="0" err="1">
                <a:solidFill>
                  <a:schemeClr val="dk1"/>
                </a:solidFill>
                <a:latin typeface="Arial"/>
                <a:ea typeface="Arial"/>
                <a:cs typeface="Arial"/>
                <a:sym typeface="Arial"/>
              </a:rPr>
              <a:t>devait</a:t>
            </a:r>
            <a:r>
              <a:rPr lang="en-US" sz="1600" b="0" i="0" u="none" strike="noStrike" cap="none" dirty="0">
                <a:solidFill>
                  <a:schemeClr val="dk1"/>
                </a:solidFill>
                <a:latin typeface="Arial"/>
                <a:ea typeface="Arial"/>
                <a:cs typeface="Arial"/>
                <a:sym typeface="Arial"/>
              </a:rPr>
              <a:t> pas toucher le filet. </a:t>
            </a:r>
            <a:r>
              <a:rPr lang="en-US" sz="1600" b="0" i="0" u="none" strike="noStrike" cap="none" dirty="0" err="1">
                <a:solidFill>
                  <a:schemeClr val="dk1"/>
                </a:solidFill>
                <a:latin typeface="Arial"/>
                <a:ea typeface="Arial"/>
                <a:cs typeface="Arial"/>
                <a:sym typeface="Arial"/>
              </a:rPr>
              <a:t>Enfin</a:t>
            </a:r>
            <a:r>
              <a:rPr lang="en-US" sz="1600" b="0" i="0" u="none" strike="noStrike" cap="none" dirty="0">
                <a:solidFill>
                  <a:schemeClr val="dk1"/>
                </a:solidFill>
                <a:latin typeface="Arial"/>
                <a:ea typeface="Arial"/>
                <a:cs typeface="Arial"/>
                <a:sym typeface="Arial"/>
              </a:rPr>
              <a:t>, un </a:t>
            </a:r>
            <a:r>
              <a:rPr lang="en-US" sz="1600" b="0" i="0" u="none" strike="noStrike" cap="none" dirty="0" err="1">
                <a:solidFill>
                  <a:schemeClr val="dk1"/>
                </a:solidFill>
                <a:latin typeface="Arial"/>
                <a:ea typeface="Arial"/>
                <a:cs typeface="Arial"/>
                <a:sym typeface="Arial"/>
              </a:rPr>
              <a:t>joueur</a:t>
            </a:r>
            <a:r>
              <a:rPr lang="en-US" sz="1600" b="0" i="0" u="none" strike="noStrike" cap="none" dirty="0">
                <a:solidFill>
                  <a:schemeClr val="dk1"/>
                </a:solidFill>
                <a:latin typeface="Arial"/>
                <a:ea typeface="Arial"/>
                <a:cs typeface="Arial"/>
                <a:sym typeface="Arial"/>
              </a:rPr>
              <a:t> particulier a </a:t>
            </a:r>
            <a:r>
              <a:rPr lang="en-US" sz="1600" b="0" i="0" u="none" strike="noStrike" cap="none" dirty="0" err="1">
                <a:solidFill>
                  <a:schemeClr val="dk1"/>
                </a:solidFill>
                <a:latin typeface="Arial"/>
                <a:ea typeface="Arial"/>
                <a:cs typeface="Arial"/>
                <a:sym typeface="Arial"/>
              </a:rPr>
              <a:t>été</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introduit</a:t>
            </a:r>
            <a:r>
              <a:rPr lang="en-US" sz="1600" b="0" i="0" u="none" strike="noStrike" cap="none" dirty="0">
                <a:solidFill>
                  <a:schemeClr val="dk1"/>
                </a:solidFill>
                <a:latin typeface="Arial"/>
                <a:ea typeface="Arial"/>
                <a:cs typeface="Arial"/>
                <a:sym typeface="Arial"/>
              </a:rPr>
              <a:t> : le libero, </a:t>
            </a:r>
            <a:r>
              <a:rPr lang="en-US" sz="1600" b="0" i="0" u="none" strike="noStrike" cap="none" dirty="0" err="1">
                <a:solidFill>
                  <a:schemeClr val="dk1"/>
                </a:solidFill>
                <a:latin typeface="Arial"/>
                <a:ea typeface="Arial"/>
                <a:cs typeface="Arial"/>
                <a:sym typeface="Arial"/>
              </a:rPr>
              <a:t>spécialiste</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en</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défense</a:t>
            </a:r>
            <a:r>
              <a:rPr lang="en-US" sz="1600" b="0" i="0" u="none" strike="noStrike" cap="none" dirty="0">
                <a:solidFill>
                  <a:schemeClr val="dk1"/>
                </a:solidFill>
                <a:latin typeface="Arial"/>
                <a:ea typeface="Arial"/>
                <a:cs typeface="Arial"/>
                <a:sym typeface="Arial"/>
              </a:rPr>
              <a:t>, qui ne </a:t>
            </a:r>
            <a:r>
              <a:rPr lang="en-US" sz="1600" b="0" i="0" u="none" strike="noStrike" cap="none" dirty="0" err="1">
                <a:solidFill>
                  <a:schemeClr val="dk1"/>
                </a:solidFill>
                <a:latin typeface="Arial"/>
                <a:ea typeface="Arial"/>
                <a:cs typeface="Arial"/>
                <a:sym typeface="Arial"/>
              </a:rPr>
              <a:t>peut</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ni</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attaquer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ni</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contrer</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ni</a:t>
            </a:r>
            <a:r>
              <a:rPr lang="en-US" sz="1600" b="0" i="0" u="none" strike="noStrike" cap="none" dirty="0">
                <a:solidFill>
                  <a:schemeClr val="dk1"/>
                </a:solidFill>
                <a:latin typeface="Arial"/>
                <a:ea typeface="Arial"/>
                <a:cs typeface="Arial"/>
                <a:sym typeface="Arial"/>
              </a:rPr>
              <a:t> </a:t>
            </a:r>
            <a:r>
              <a:rPr lang="en-US" sz="1600" b="0" i="0" u="none" strike="noStrike" cap="none" dirty="0" err="1">
                <a:solidFill>
                  <a:schemeClr val="dk1"/>
                </a:solidFill>
                <a:latin typeface="Arial"/>
                <a:ea typeface="Arial"/>
                <a:cs typeface="Arial"/>
                <a:sym typeface="Arial"/>
              </a:rPr>
              <a:t>servir</a:t>
            </a:r>
            <a:r>
              <a:rPr lang="en-US" sz="1600" b="0" i="0" u="none" strike="noStrike" cap="none" dirty="0">
                <a:solidFill>
                  <a:schemeClr val="dk1"/>
                </a:solidFill>
                <a:latin typeface="Arial"/>
                <a:ea typeface="Arial"/>
                <a:cs typeface="Arial"/>
                <a:sym typeface="Arial"/>
              </a:rPr>
              <a:t>.</a:t>
            </a:r>
            <a:endParaRPr dirty="0"/>
          </a:p>
          <a:p>
            <a:pPr marL="342900" marR="0" lvl="0" indent="-241300" algn="l" rtl="0">
              <a:lnSpc>
                <a:spcPct val="100000"/>
              </a:lnSpc>
              <a:spcBef>
                <a:spcPts val="320"/>
              </a:spcBef>
              <a:spcAft>
                <a:spcPts val="0"/>
              </a:spcAft>
              <a:buClr>
                <a:schemeClr val="dk1"/>
              </a:buClr>
              <a:buSzPts val="1600"/>
              <a:buFont typeface="Arial"/>
              <a:buNone/>
            </a:pPr>
            <a:endParaRPr sz="1600" b="0" i="0" u="none" strike="noStrike" cap="none" dirty="0">
              <a:solidFill>
                <a:schemeClr val="dk1"/>
              </a:solidFill>
              <a:latin typeface="Arial"/>
              <a:ea typeface="Arial"/>
              <a:cs typeface="Arial"/>
              <a:sym typeface="Arial"/>
            </a:endParaRPr>
          </a:p>
        </p:txBody>
      </p:sp>
      <p:sp>
        <p:nvSpPr>
          <p:cNvPr id="102" name="Google Shape;102;p17"/>
          <p:cNvSpPr txBox="1">
            <a:spLocks noGrp="1"/>
          </p:cNvSpPr>
          <p:nvPr>
            <p:ph type="title" idx="4294967295"/>
          </p:nvPr>
        </p:nvSpPr>
        <p:spPr>
          <a:xfrm>
            <a:off x="179387" y="188912"/>
            <a:ext cx="3744912" cy="576262"/>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Font typeface="Arial"/>
              <a:buNone/>
            </a:pPr>
            <a:r>
              <a:rPr lang="en-US" sz="3200" b="1" i="0" u="none" strike="noStrike" cap="none">
                <a:solidFill>
                  <a:schemeClr val="accent2"/>
                </a:solidFill>
                <a:latin typeface="Arial"/>
                <a:ea typeface="Arial"/>
                <a:cs typeface="Arial"/>
                <a:sym typeface="Arial"/>
              </a:rPr>
              <a:t>Fautes possibles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CCECFF"/>
            </a:gs>
            <a:gs pos="50000">
              <a:srgbClr val="99CCFF"/>
            </a:gs>
            <a:gs pos="100000">
              <a:srgbClr val="CCECFF"/>
            </a:gs>
          </a:gsLst>
          <a:lin ang="5400000" scaled="0"/>
        </a:gradFill>
        <a:effectLst/>
      </p:bgPr>
    </p:bg>
    <p:spTree>
      <p:nvGrpSpPr>
        <p:cNvPr id="1" name="Shape 106"/>
        <p:cNvGrpSpPr/>
        <p:nvPr/>
      </p:nvGrpSpPr>
      <p:grpSpPr>
        <a:xfrm>
          <a:off x="0" y="0"/>
          <a:ext cx="0" cy="0"/>
          <a:chOff x="0" y="0"/>
          <a:chExt cx="0" cy="0"/>
        </a:xfrm>
      </p:grpSpPr>
      <p:sp>
        <p:nvSpPr>
          <p:cNvPr id="107" name="Google Shape;107;p18"/>
          <p:cNvSpPr txBox="1">
            <a:spLocks noGrp="1"/>
          </p:cNvSpPr>
          <p:nvPr>
            <p:ph type="title" idx="4294967295"/>
          </p:nvPr>
        </p:nvSpPr>
        <p:spPr>
          <a:xfrm>
            <a:off x="457200" y="274637"/>
            <a:ext cx="3609975" cy="56197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Font typeface="Arial"/>
              <a:buNone/>
            </a:pPr>
            <a:r>
              <a:rPr lang="en-US" sz="2800" b="0" i="0" u="none" strike="noStrike" cap="none">
                <a:solidFill>
                  <a:schemeClr val="accent2"/>
                </a:solidFill>
                <a:latin typeface="Arial"/>
                <a:ea typeface="Arial"/>
                <a:cs typeface="Arial"/>
                <a:sym typeface="Arial"/>
              </a:rPr>
              <a:t>faute de position</a:t>
            </a:r>
            <a:endParaRPr/>
          </a:p>
        </p:txBody>
      </p:sp>
      <p:pic>
        <p:nvPicPr>
          <p:cNvPr id="108" name="Google Shape;108;p18"/>
          <p:cNvPicPr preferRelativeResize="0"/>
          <p:nvPr/>
        </p:nvPicPr>
        <p:blipFill rotWithShape="1">
          <a:blip r:embed="rId3">
            <a:alphaModFix/>
          </a:blip>
          <a:srcRect/>
          <a:stretch/>
        </p:blipFill>
        <p:spPr>
          <a:xfrm>
            <a:off x="827087" y="908050"/>
            <a:ext cx="7273925" cy="5837237"/>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CCECFF"/>
            </a:gs>
            <a:gs pos="50000">
              <a:srgbClr val="99CCFF"/>
            </a:gs>
            <a:gs pos="100000">
              <a:srgbClr val="CCECFF"/>
            </a:gs>
          </a:gsLst>
          <a:lin ang="5400000" scaled="0"/>
        </a:gradFill>
        <a:effectLst/>
      </p:bgPr>
    </p:bg>
    <p:spTree>
      <p:nvGrpSpPr>
        <p:cNvPr id="1" name="Shape 112"/>
        <p:cNvGrpSpPr/>
        <p:nvPr/>
      </p:nvGrpSpPr>
      <p:grpSpPr>
        <a:xfrm>
          <a:off x="0" y="0"/>
          <a:ext cx="0" cy="0"/>
          <a:chOff x="0" y="0"/>
          <a:chExt cx="0" cy="0"/>
        </a:xfrm>
      </p:grpSpPr>
      <p:sp>
        <p:nvSpPr>
          <p:cNvPr id="113" name="Google Shape;113;p19"/>
          <p:cNvSpPr txBox="1">
            <a:spLocks noGrp="1"/>
          </p:cNvSpPr>
          <p:nvPr>
            <p:ph type="title" idx="4294967295"/>
          </p:nvPr>
        </p:nvSpPr>
        <p:spPr>
          <a:xfrm>
            <a:off x="457200" y="274637"/>
            <a:ext cx="7427912" cy="56197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Font typeface="Arial"/>
              <a:buNone/>
            </a:pPr>
            <a:r>
              <a:rPr lang="en-US" sz="3200" b="1" i="0" u="none" strike="noStrike" cap="none">
                <a:solidFill>
                  <a:schemeClr val="accent2"/>
                </a:solidFill>
                <a:latin typeface="Arial"/>
                <a:ea typeface="Arial"/>
                <a:cs typeface="Arial"/>
                <a:sym typeface="Arial"/>
              </a:rPr>
              <a:t>Gestes techniques: La Passe</a:t>
            </a:r>
            <a:endParaRPr/>
          </a:p>
        </p:txBody>
      </p:sp>
      <p:sp>
        <p:nvSpPr>
          <p:cNvPr id="114" name="Google Shape;114;p19"/>
          <p:cNvSpPr txBox="1">
            <a:spLocks noGrp="1"/>
          </p:cNvSpPr>
          <p:nvPr>
            <p:ph type="body" idx="4294967295"/>
          </p:nvPr>
        </p:nvSpPr>
        <p:spPr>
          <a:xfrm>
            <a:off x="250825" y="836612"/>
            <a:ext cx="8785225" cy="4525962"/>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0"/>
              </a:spcBef>
              <a:spcAft>
                <a:spcPts val="0"/>
              </a:spcAft>
              <a:buClr>
                <a:schemeClr val="dk1"/>
              </a:buClr>
              <a:buSzPts val="2400"/>
              <a:buFont typeface="Arial"/>
              <a:buChar char="•"/>
            </a:pPr>
            <a:r>
              <a:rPr lang="en-US" sz="2400" b="1" i="0" u="none" strike="noStrike" cap="none">
                <a:solidFill>
                  <a:schemeClr val="dk1"/>
                </a:solidFill>
                <a:latin typeface="Arial"/>
                <a:ea typeface="Arial"/>
                <a:cs typeface="Arial"/>
                <a:sym typeface="Arial"/>
              </a:rPr>
              <a:t>La passe</a:t>
            </a:r>
            <a:endParaRPr/>
          </a:p>
          <a:p>
            <a:pPr marL="342900" marR="0" lvl="0" indent="-342900" algn="l" rtl="0">
              <a:lnSpc>
                <a:spcPct val="90000"/>
              </a:lnSpc>
              <a:spcBef>
                <a:spcPts val="480"/>
              </a:spcBef>
              <a:spcAft>
                <a:spcPts val="0"/>
              </a:spcAft>
              <a:buClr>
                <a:schemeClr val="dk1"/>
              </a:buClr>
              <a:buFont typeface="Arial"/>
              <a:buNone/>
            </a:pPr>
            <a:r>
              <a:rPr lang="en-US" sz="2400" b="0" i="0" u="none" strike="noStrike" cap="none">
                <a:solidFill>
                  <a:schemeClr val="dk1"/>
                </a:solidFill>
                <a:latin typeface="Arial"/>
                <a:ea typeface="Arial"/>
                <a:cs typeface="Arial"/>
                <a:sym typeface="Arial"/>
              </a:rPr>
              <a:t>C'est la touche de base. Le geste consiste à toucher la balle devant soi, au-dessus du front, avec la pulpe des doigts répartis de part et d'autre du ballon. Contrairement à ce qui est visible, le mouvement des bras sert essentiellement à amortir le contact avec la balle, mieux la maîtriser et assurer la direction de la passe. La puissance et la portée de la passe vient des appuis, de la poussée des jambes au moment du contact. Rappelons qu'un contact prolongé avec le ballon est interdit au volley. C'est le seul sport collectif ayant cette caractéristique. La passe étant plus précise que la manchette, elle est de plus en plus utilisée lors de la réception des services flottants (smashés ou non).</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rgbClr val="CCECFF"/>
            </a:gs>
            <a:gs pos="50000">
              <a:srgbClr val="99CCFF"/>
            </a:gs>
            <a:gs pos="100000">
              <a:srgbClr val="CCECFF"/>
            </a:gs>
          </a:gsLst>
          <a:lin ang="5400000" scaled="0"/>
        </a:gradFill>
        <a:effectLst/>
      </p:bgPr>
    </p:bg>
    <p:spTree>
      <p:nvGrpSpPr>
        <p:cNvPr id="1" name="Shape 118"/>
        <p:cNvGrpSpPr/>
        <p:nvPr/>
      </p:nvGrpSpPr>
      <p:grpSpPr>
        <a:xfrm>
          <a:off x="0" y="0"/>
          <a:ext cx="0" cy="0"/>
          <a:chOff x="0" y="0"/>
          <a:chExt cx="0" cy="0"/>
        </a:xfrm>
      </p:grpSpPr>
      <p:pic>
        <p:nvPicPr>
          <p:cNvPr id="119" name="Google Shape;119;p20" descr="setting"/>
          <p:cNvPicPr preferRelativeResize="0"/>
          <p:nvPr/>
        </p:nvPicPr>
        <p:blipFill rotWithShape="1">
          <a:blip r:embed="rId3">
            <a:alphaModFix/>
          </a:blip>
          <a:srcRect/>
          <a:stretch/>
        </p:blipFill>
        <p:spPr>
          <a:xfrm>
            <a:off x="107950" y="2205037"/>
            <a:ext cx="8691562" cy="4475162"/>
          </a:xfrm>
          <a:prstGeom prst="rect">
            <a:avLst/>
          </a:prstGeom>
          <a:noFill/>
          <a:ln>
            <a:noFill/>
          </a:ln>
        </p:spPr>
      </p:pic>
      <p:pic>
        <p:nvPicPr>
          <p:cNvPr id="120" name="Google Shape;120;p20"/>
          <p:cNvPicPr preferRelativeResize="0"/>
          <p:nvPr/>
        </p:nvPicPr>
        <p:blipFill rotWithShape="1">
          <a:blip r:embed="rId4">
            <a:alphaModFix/>
          </a:blip>
          <a:srcRect/>
          <a:stretch/>
        </p:blipFill>
        <p:spPr>
          <a:xfrm>
            <a:off x="5651500" y="188912"/>
            <a:ext cx="2857500" cy="1438275"/>
          </a:xfrm>
          <a:prstGeom prst="rect">
            <a:avLst/>
          </a:prstGeom>
          <a:noFill/>
          <a:ln>
            <a:noFill/>
          </a:ln>
        </p:spPr>
      </p:pic>
      <p:pic>
        <p:nvPicPr>
          <p:cNvPr id="121" name="Google Shape;121;p20"/>
          <p:cNvPicPr preferRelativeResize="0"/>
          <p:nvPr/>
        </p:nvPicPr>
        <p:blipFill rotWithShape="1">
          <a:blip r:embed="rId5">
            <a:alphaModFix/>
          </a:blip>
          <a:srcRect/>
          <a:stretch/>
        </p:blipFill>
        <p:spPr>
          <a:xfrm>
            <a:off x="1692275" y="188912"/>
            <a:ext cx="2012950" cy="2960687"/>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rgbClr val="CCECFF"/>
            </a:gs>
            <a:gs pos="50000">
              <a:srgbClr val="99CCFF"/>
            </a:gs>
            <a:gs pos="100000">
              <a:srgbClr val="CCECFF"/>
            </a:gs>
          </a:gsLst>
          <a:lin ang="5400000" scaled="0"/>
        </a:gradFill>
        <a:effectLst/>
      </p:bgPr>
    </p:bg>
    <p:spTree>
      <p:nvGrpSpPr>
        <p:cNvPr id="1" name="Shape 125"/>
        <p:cNvGrpSpPr/>
        <p:nvPr/>
      </p:nvGrpSpPr>
      <p:grpSpPr>
        <a:xfrm>
          <a:off x="0" y="0"/>
          <a:ext cx="0" cy="0"/>
          <a:chOff x="0" y="0"/>
          <a:chExt cx="0" cy="0"/>
        </a:xfrm>
      </p:grpSpPr>
      <p:sp>
        <p:nvSpPr>
          <p:cNvPr id="126" name="Google Shape;126;p21"/>
          <p:cNvSpPr txBox="1">
            <a:spLocks noGrp="1"/>
          </p:cNvSpPr>
          <p:nvPr>
            <p:ph type="title" idx="4294967295"/>
          </p:nvPr>
        </p:nvSpPr>
        <p:spPr>
          <a:xfrm>
            <a:off x="395287" y="188912"/>
            <a:ext cx="7416800" cy="6477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Font typeface="Arial"/>
              <a:buNone/>
            </a:pPr>
            <a:r>
              <a:rPr lang="en-US" sz="3200" b="1" i="0" u="none" strike="noStrike" cap="none">
                <a:solidFill>
                  <a:schemeClr val="accent2"/>
                </a:solidFill>
                <a:latin typeface="Arial"/>
                <a:ea typeface="Arial"/>
                <a:cs typeface="Arial"/>
                <a:sym typeface="Arial"/>
              </a:rPr>
              <a:t>Gestes techniques: la manchette</a:t>
            </a:r>
            <a:endParaRPr/>
          </a:p>
        </p:txBody>
      </p:sp>
      <p:sp>
        <p:nvSpPr>
          <p:cNvPr id="127" name="Google Shape;127;p21"/>
          <p:cNvSpPr txBox="1">
            <a:spLocks noGrp="1"/>
          </p:cNvSpPr>
          <p:nvPr>
            <p:ph type="body" idx="4294967295"/>
          </p:nvPr>
        </p:nvSpPr>
        <p:spPr>
          <a:xfrm>
            <a:off x="468312" y="1268412"/>
            <a:ext cx="8229600" cy="4525962"/>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0"/>
              </a:spcBef>
              <a:spcAft>
                <a:spcPts val="0"/>
              </a:spcAft>
              <a:buClr>
                <a:schemeClr val="dk1"/>
              </a:buClr>
              <a:buSzPts val="2400"/>
              <a:buFont typeface="Arial"/>
              <a:buChar char="•"/>
            </a:pPr>
            <a:r>
              <a:rPr lang="en-US" sz="2400" b="1" i="0" u="none" strike="noStrike" cap="none">
                <a:solidFill>
                  <a:schemeClr val="dk1"/>
                </a:solidFill>
                <a:latin typeface="Arial"/>
                <a:ea typeface="Arial"/>
                <a:cs typeface="Arial"/>
                <a:sym typeface="Arial"/>
              </a:rPr>
              <a:t>La manchette</a:t>
            </a:r>
            <a:endParaRPr/>
          </a:p>
          <a:p>
            <a:pPr marL="342900" marR="0" lvl="0" indent="-342900" algn="l" rtl="0">
              <a:lnSpc>
                <a:spcPct val="90000"/>
              </a:lnSpc>
              <a:spcBef>
                <a:spcPts val="48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C'est le mouvement utilisé lorsque la balle est basse ou rapide (réception de service, défense sur un smash). Le plan de contact s'effectue au niveau de l'intérieur des avant-bras, les bras étant tendus et étant plus bas que les épaules, formant un angle avec le buste, cet angle étant variable selon la distance par rapport au passeur. La poussée se fait au niveau des jambes, tout en gardant l'angle entre le buste et les bras. La manchette sert à amener la balle au passeur qui lui va faire une passe. Il est important de bien placer des bras droits pour obtenir une manchette efficace (qui ne passera pas en ligne droite de l'autre côté du filet).</a:t>
            </a:r>
            <a:endParaRPr sz="2400" b="1" i="0" u="none" strike="noStrike" cap="none">
              <a:solidFill>
                <a:schemeClr val="dk1"/>
              </a:solidFill>
              <a:latin typeface="Arial"/>
              <a:ea typeface="Arial"/>
              <a:cs typeface="Arial"/>
              <a:sym typeface="Arial"/>
            </a:endParaRPr>
          </a:p>
          <a:p>
            <a:pPr marL="342900" marR="0" lvl="0" indent="-190500" algn="l" rtl="0">
              <a:lnSpc>
                <a:spcPct val="100000"/>
              </a:lnSpc>
              <a:spcBef>
                <a:spcPts val="480"/>
              </a:spcBef>
              <a:spcAft>
                <a:spcPts val="0"/>
              </a:spcAft>
              <a:buClr>
                <a:schemeClr val="dk1"/>
              </a:buClr>
              <a:buSzPts val="2400"/>
              <a:buFont typeface="Arial"/>
              <a:buNone/>
            </a:pPr>
            <a:endParaRPr sz="2400" b="1" i="0" u="none" strike="noStrike" cap="none">
              <a:solidFill>
                <a:schemeClr val="dk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rgbClr val="CCECFF"/>
            </a:gs>
            <a:gs pos="50000">
              <a:srgbClr val="99CCFF"/>
            </a:gs>
            <a:gs pos="100000">
              <a:srgbClr val="CCECFF"/>
            </a:gs>
          </a:gsLst>
          <a:lin ang="5400000" scaled="0"/>
        </a:gradFill>
        <a:effectLst/>
      </p:bgPr>
    </p:bg>
    <p:spTree>
      <p:nvGrpSpPr>
        <p:cNvPr id="1" name="Shape 131"/>
        <p:cNvGrpSpPr/>
        <p:nvPr/>
      </p:nvGrpSpPr>
      <p:grpSpPr>
        <a:xfrm>
          <a:off x="0" y="0"/>
          <a:ext cx="0" cy="0"/>
          <a:chOff x="0" y="0"/>
          <a:chExt cx="0" cy="0"/>
        </a:xfrm>
      </p:grpSpPr>
      <p:sp>
        <p:nvSpPr>
          <p:cNvPr id="132" name="Google Shape;132;p22"/>
          <p:cNvSpPr txBox="1">
            <a:spLocks noGrp="1"/>
          </p:cNvSpPr>
          <p:nvPr>
            <p:ph type="title" idx="4294967295"/>
          </p:nvPr>
        </p:nvSpPr>
        <p:spPr>
          <a:xfrm>
            <a:off x="395287" y="188912"/>
            <a:ext cx="7416800" cy="6477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Font typeface="Arial"/>
              <a:buNone/>
            </a:pPr>
            <a:r>
              <a:rPr lang="en-US" sz="3200" b="1" i="0" u="none" strike="noStrike" cap="none">
                <a:solidFill>
                  <a:schemeClr val="accent2"/>
                </a:solidFill>
                <a:latin typeface="Arial"/>
                <a:ea typeface="Arial"/>
                <a:cs typeface="Arial"/>
                <a:sym typeface="Arial"/>
              </a:rPr>
              <a:t>Gestes techniques: la manchette</a:t>
            </a:r>
            <a:endParaRPr/>
          </a:p>
        </p:txBody>
      </p:sp>
      <p:pic>
        <p:nvPicPr>
          <p:cNvPr id="133" name="Google Shape;133;p22"/>
          <p:cNvPicPr preferRelativeResize="0"/>
          <p:nvPr/>
        </p:nvPicPr>
        <p:blipFill rotWithShape="1">
          <a:blip r:embed="rId3">
            <a:alphaModFix/>
          </a:blip>
          <a:srcRect/>
          <a:stretch/>
        </p:blipFill>
        <p:spPr>
          <a:xfrm>
            <a:off x="684212" y="4221162"/>
            <a:ext cx="8058150" cy="2286000"/>
          </a:xfrm>
          <a:prstGeom prst="rect">
            <a:avLst/>
          </a:prstGeom>
          <a:noFill/>
          <a:ln>
            <a:noFill/>
          </a:ln>
        </p:spPr>
      </p:pic>
      <p:pic>
        <p:nvPicPr>
          <p:cNvPr id="134" name="Google Shape;134;p22"/>
          <p:cNvPicPr preferRelativeResize="0"/>
          <p:nvPr/>
        </p:nvPicPr>
        <p:blipFill rotWithShape="1">
          <a:blip r:embed="rId4">
            <a:alphaModFix/>
          </a:blip>
          <a:srcRect/>
          <a:stretch/>
        </p:blipFill>
        <p:spPr>
          <a:xfrm>
            <a:off x="4284662" y="1268412"/>
            <a:ext cx="4464050" cy="2490787"/>
          </a:xfrm>
          <a:prstGeom prst="rect">
            <a:avLst/>
          </a:prstGeom>
          <a:noFill/>
          <a:ln>
            <a:noFill/>
          </a:ln>
        </p:spPr>
      </p:pic>
      <p:pic>
        <p:nvPicPr>
          <p:cNvPr id="135" name="Google Shape;135;p22"/>
          <p:cNvPicPr preferRelativeResize="0"/>
          <p:nvPr/>
        </p:nvPicPr>
        <p:blipFill rotWithShape="1">
          <a:blip r:embed="rId5">
            <a:alphaModFix/>
          </a:blip>
          <a:srcRect/>
          <a:stretch/>
        </p:blipFill>
        <p:spPr>
          <a:xfrm>
            <a:off x="395287" y="1196975"/>
            <a:ext cx="3527425" cy="31718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rgbClr val="CCECFF"/>
            </a:gs>
            <a:gs pos="50000">
              <a:srgbClr val="99CCFF"/>
            </a:gs>
            <a:gs pos="100000">
              <a:srgbClr val="CCECFF"/>
            </a:gs>
          </a:gsLst>
          <a:lin ang="5400000" scaled="0"/>
        </a:gradFill>
        <a:effectLst/>
      </p:bgPr>
    </p:bg>
    <p:spTree>
      <p:nvGrpSpPr>
        <p:cNvPr id="1" name="Shape 139"/>
        <p:cNvGrpSpPr/>
        <p:nvPr/>
      </p:nvGrpSpPr>
      <p:grpSpPr>
        <a:xfrm>
          <a:off x="0" y="0"/>
          <a:ext cx="0" cy="0"/>
          <a:chOff x="0" y="0"/>
          <a:chExt cx="0" cy="0"/>
        </a:xfrm>
      </p:grpSpPr>
      <p:sp>
        <p:nvSpPr>
          <p:cNvPr id="140" name="Google Shape;140;p23"/>
          <p:cNvSpPr txBox="1">
            <a:spLocks noGrp="1"/>
          </p:cNvSpPr>
          <p:nvPr>
            <p:ph type="body" idx="4294967295"/>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Souvent spectaculaire, la Corse est le geste défensif utilisé en ultime recours, lorsque le défenseur se trouve en "crise de temps". Elle consiste à plonger vers l'avant pour glisser sa main, paume plaquée au sol, sous le ballon au moment du rebond, en sorte que ce dernier ne touche pas le sol. La raison la plus probable de cette appellation viendrait du fait que la position du corps dans cette situation représente la Corse.</a:t>
            </a:r>
            <a:endParaRPr/>
          </a:p>
          <a:p>
            <a:pPr marL="342900" marR="0" lvl="0" indent="-342900" algn="l" rtl="0">
              <a:lnSpc>
                <a:spcPct val="90000"/>
              </a:lnSpc>
              <a:spcBef>
                <a:spcPts val="48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En Belgique francophone, le terme utilisé pour ce geste est "sprawl". Ce mot vient de l'anglais "sprawl" qui signifie "s'étendre, s'étaler".</a:t>
            </a:r>
            <a:endParaRPr/>
          </a:p>
          <a:p>
            <a:pPr marL="342900" marR="0" lvl="0" indent="-342900" algn="l" rtl="0">
              <a:lnSpc>
                <a:spcPct val="90000"/>
              </a:lnSpc>
              <a:spcBef>
                <a:spcPts val="48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Les anglophones utilisent eux le terme de "pancake"</a:t>
            </a:r>
            <a:endParaRPr/>
          </a:p>
        </p:txBody>
      </p:sp>
      <p:sp>
        <p:nvSpPr>
          <p:cNvPr id="141" name="Google Shape;141;p23"/>
          <p:cNvSpPr txBox="1">
            <a:spLocks noGrp="1"/>
          </p:cNvSpPr>
          <p:nvPr>
            <p:ph type="title" idx="4294967295"/>
          </p:nvPr>
        </p:nvSpPr>
        <p:spPr>
          <a:xfrm>
            <a:off x="395287" y="188912"/>
            <a:ext cx="7416800" cy="6477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Font typeface="Arial"/>
              <a:buNone/>
            </a:pPr>
            <a:r>
              <a:rPr lang="en-US" sz="3200" b="1" i="0" u="none" strike="noStrike" cap="none">
                <a:solidFill>
                  <a:schemeClr val="accent2"/>
                </a:solidFill>
                <a:latin typeface="Arial"/>
                <a:ea typeface="Arial"/>
                <a:cs typeface="Arial"/>
                <a:sym typeface="Arial"/>
              </a:rPr>
              <a:t>Gestes techniques: la corse</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rgbClr val="CCECFF"/>
            </a:gs>
            <a:gs pos="50000">
              <a:srgbClr val="99CCFF"/>
            </a:gs>
            <a:gs pos="100000">
              <a:srgbClr val="CCECFF"/>
            </a:gs>
          </a:gsLst>
          <a:lin ang="5400000" scaled="0"/>
        </a:gradFill>
        <a:effectLst/>
      </p:bgPr>
    </p:bg>
    <p:spTree>
      <p:nvGrpSpPr>
        <p:cNvPr id="1" name="Shape 145"/>
        <p:cNvGrpSpPr/>
        <p:nvPr/>
      </p:nvGrpSpPr>
      <p:grpSpPr>
        <a:xfrm>
          <a:off x="0" y="0"/>
          <a:ext cx="0" cy="0"/>
          <a:chOff x="0" y="0"/>
          <a:chExt cx="0" cy="0"/>
        </a:xfrm>
      </p:grpSpPr>
      <p:pic>
        <p:nvPicPr>
          <p:cNvPr id="146" name="Google Shape;146;p24"/>
          <p:cNvPicPr preferRelativeResize="0"/>
          <p:nvPr/>
        </p:nvPicPr>
        <p:blipFill rotWithShape="1">
          <a:blip r:embed="rId3">
            <a:alphaModFix/>
          </a:blip>
          <a:srcRect/>
          <a:stretch/>
        </p:blipFill>
        <p:spPr>
          <a:xfrm>
            <a:off x="6169025" y="908050"/>
            <a:ext cx="2974975" cy="1987550"/>
          </a:xfrm>
          <a:prstGeom prst="rect">
            <a:avLst/>
          </a:prstGeom>
          <a:noFill/>
          <a:ln>
            <a:noFill/>
          </a:ln>
        </p:spPr>
      </p:pic>
      <p:pic>
        <p:nvPicPr>
          <p:cNvPr id="147" name="Google Shape;147;p24"/>
          <p:cNvPicPr preferRelativeResize="0"/>
          <p:nvPr/>
        </p:nvPicPr>
        <p:blipFill rotWithShape="1">
          <a:blip r:embed="rId4">
            <a:alphaModFix/>
          </a:blip>
          <a:srcRect/>
          <a:stretch/>
        </p:blipFill>
        <p:spPr>
          <a:xfrm>
            <a:off x="106362" y="1125537"/>
            <a:ext cx="6049962" cy="3575050"/>
          </a:xfrm>
          <a:prstGeom prst="rect">
            <a:avLst/>
          </a:prstGeom>
          <a:noFill/>
          <a:ln>
            <a:noFill/>
          </a:ln>
        </p:spPr>
      </p:pic>
      <p:pic>
        <p:nvPicPr>
          <p:cNvPr id="148" name="Google Shape;148;p24"/>
          <p:cNvPicPr preferRelativeResize="0"/>
          <p:nvPr/>
        </p:nvPicPr>
        <p:blipFill rotWithShape="1">
          <a:blip r:embed="rId5">
            <a:alphaModFix/>
          </a:blip>
          <a:srcRect/>
          <a:stretch/>
        </p:blipFill>
        <p:spPr>
          <a:xfrm>
            <a:off x="179387" y="5135562"/>
            <a:ext cx="8785225" cy="1528762"/>
          </a:xfrm>
          <a:prstGeom prst="rect">
            <a:avLst/>
          </a:prstGeom>
          <a:noFill/>
          <a:ln>
            <a:noFill/>
          </a:ln>
        </p:spPr>
      </p:pic>
      <p:sp>
        <p:nvSpPr>
          <p:cNvPr id="149" name="Google Shape;149;p24"/>
          <p:cNvSpPr txBox="1">
            <a:spLocks noGrp="1"/>
          </p:cNvSpPr>
          <p:nvPr>
            <p:ph type="title" idx="4294967295"/>
          </p:nvPr>
        </p:nvSpPr>
        <p:spPr>
          <a:xfrm>
            <a:off x="395287" y="188912"/>
            <a:ext cx="7416800" cy="6477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Font typeface="Arial"/>
              <a:buNone/>
            </a:pPr>
            <a:r>
              <a:rPr lang="en-US" sz="3200" b="1" i="0" u="none" strike="noStrike" cap="none">
                <a:solidFill>
                  <a:schemeClr val="accent2"/>
                </a:solidFill>
                <a:latin typeface="Arial"/>
                <a:ea typeface="Arial"/>
                <a:cs typeface="Arial"/>
                <a:sym typeface="Arial"/>
              </a:rPr>
              <a:t>Gestes techniques: la corse</a:t>
            </a:r>
            <a:endParaRPr/>
          </a:p>
        </p:txBody>
      </p:sp>
      <p:pic>
        <p:nvPicPr>
          <p:cNvPr id="150" name="Google Shape;150;p24"/>
          <p:cNvPicPr preferRelativeResize="0"/>
          <p:nvPr/>
        </p:nvPicPr>
        <p:blipFill rotWithShape="1">
          <a:blip r:embed="rId6">
            <a:alphaModFix/>
          </a:blip>
          <a:srcRect/>
          <a:stretch/>
        </p:blipFill>
        <p:spPr>
          <a:xfrm>
            <a:off x="6043612" y="2997200"/>
            <a:ext cx="3100387" cy="20764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rgbClr val="CCECFF"/>
            </a:gs>
            <a:gs pos="50000">
              <a:srgbClr val="99CCFF"/>
            </a:gs>
            <a:gs pos="100000">
              <a:srgbClr val="CCECFF"/>
            </a:gs>
          </a:gsLst>
          <a:lin ang="5400000" scaled="0"/>
        </a:gradFill>
        <a:effectLst/>
      </p:bgPr>
    </p:bg>
    <p:spTree>
      <p:nvGrpSpPr>
        <p:cNvPr id="1" name="Shape 154"/>
        <p:cNvGrpSpPr/>
        <p:nvPr/>
      </p:nvGrpSpPr>
      <p:grpSpPr>
        <a:xfrm>
          <a:off x="0" y="0"/>
          <a:ext cx="0" cy="0"/>
          <a:chOff x="0" y="0"/>
          <a:chExt cx="0" cy="0"/>
        </a:xfrm>
      </p:grpSpPr>
      <p:sp>
        <p:nvSpPr>
          <p:cNvPr id="155" name="Google Shape;155;p25"/>
          <p:cNvSpPr txBox="1">
            <a:spLocks noGrp="1"/>
          </p:cNvSpPr>
          <p:nvPr>
            <p:ph type="body" idx="4294967295"/>
          </p:nvPr>
        </p:nvSpPr>
        <p:spPr>
          <a:xfrm>
            <a:off x="179387" y="908050"/>
            <a:ext cx="8785225" cy="5616575"/>
          </a:xfrm>
          <a:prstGeom prst="rect">
            <a:avLst/>
          </a:prstGeom>
          <a:noFill/>
          <a:ln>
            <a:noFill/>
          </a:ln>
        </p:spPr>
        <p:txBody>
          <a:bodyPr spcFirstLastPara="1" wrap="square" lIns="91425" tIns="45700" rIns="91425" bIns="45700" anchor="t" anchorCtr="0">
            <a:noAutofit/>
          </a:bodyPr>
          <a:lstStyle/>
          <a:p>
            <a:pPr marL="342900" marR="0" lvl="0" indent="-342900" algn="l" rtl="0">
              <a:lnSpc>
                <a:spcPct val="80000"/>
              </a:lnSpc>
              <a:spcBef>
                <a:spcPts val="0"/>
              </a:spcBef>
              <a:spcAft>
                <a:spcPts val="0"/>
              </a:spcAft>
              <a:buClr>
                <a:schemeClr val="dk1"/>
              </a:buClr>
              <a:buFont typeface="Arial"/>
              <a:buNone/>
            </a:pPr>
            <a:r>
              <a:rPr lang="en-US" sz="1800" b="0" i="0" u="none" strike="noStrike" cap="none">
                <a:solidFill>
                  <a:schemeClr val="dk1"/>
                </a:solidFill>
                <a:latin typeface="Arial"/>
                <a:ea typeface="Arial"/>
                <a:cs typeface="Arial"/>
                <a:sym typeface="Arial"/>
              </a:rPr>
              <a:t>C'est la touche d'attaque. Il s'agit d'un geste très technique, la balle étant frappée par le joueur alors qu'il est en suspension. Il existe différents types d'attaques :</a:t>
            </a:r>
            <a:endParaRPr/>
          </a:p>
          <a:p>
            <a:pPr marL="342900" marR="0" lvl="0" indent="-342900" algn="l" rtl="0">
              <a:lnSpc>
                <a:spcPct val="80000"/>
              </a:lnSpc>
              <a:spcBef>
                <a:spcPts val="360"/>
              </a:spcBef>
              <a:spcAft>
                <a:spcPts val="0"/>
              </a:spcAft>
              <a:buClr>
                <a:schemeClr val="dk1"/>
              </a:buClr>
              <a:buSzPts val="1800"/>
              <a:buFont typeface="Arial"/>
              <a:buChar char="•"/>
            </a:pPr>
            <a:r>
              <a:rPr lang="en-US" sz="1800" b="0" i="0" u="none" strike="noStrike" cap="none">
                <a:solidFill>
                  <a:schemeClr val="dk1"/>
                </a:solidFill>
                <a:latin typeface="Arial"/>
                <a:ea typeface="Arial"/>
                <a:cs typeface="Arial"/>
                <a:sym typeface="Arial"/>
              </a:rPr>
              <a:t>l'attaque puissante, qui cherche à forcer le contre, c'est-à-dire à empêcher toute récupération après celui-ci. Elle peut aussi provoquer le block-out, c'est-à-dire frapper les mains du contreur de manière à être déviée vers l'extérieur du terrain. </a:t>
            </a:r>
            <a:endParaRPr/>
          </a:p>
          <a:p>
            <a:pPr marL="342900" marR="0" lvl="0" indent="-342900" algn="l" rtl="0">
              <a:lnSpc>
                <a:spcPct val="80000"/>
              </a:lnSpc>
              <a:spcBef>
                <a:spcPts val="360"/>
              </a:spcBef>
              <a:spcAft>
                <a:spcPts val="0"/>
              </a:spcAft>
              <a:buClr>
                <a:schemeClr val="dk1"/>
              </a:buClr>
              <a:buSzPts val="1800"/>
              <a:buFont typeface="Arial"/>
              <a:buChar char="•"/>
            </a:pPr>
            <a:r>
              <a:rPr lang="en-US" sz="1800" b="0" i="0" u="none" strike="noStrike" cap="none">
                <a:solidFill>
                  <a:schemeClr val="dk1"/>
                </a:solidFill>
                <a:latin typeface="Arial"/>
                <a:ea typeface="Arial"/>
                <a:cs typeface="Arial"/>
                <a:sym typeface="Arial"/>
              </a:rPr>
              <a:t>l'attaque feintée, aussi appelée "roulette", qui consiste à simuler un smash puissant et à amortir son geste au dernier moment, afin de lober le bloc et de surprendre la défense ; </a:t>
            </a:r>
            <a:endParaRPr/>
          </a:p>
          <a:p>
            <a:pPr marL="342900" marR="0" lvl="0" indent="-342900" algn="l" rtl="0">
              <a:lnSpc>
                <a:spcPct val="80000"/>
              </a:lnSpc>
              <a:spcBef>
                <a:spcPts val="360"/>
              </a:spcBef>
              <a:spcAft>
                <a:spcPts val="0"/>
              </a:spcAft>
              <a:buClr>
                <a:schemeClr val="dk1"/>
              </a:buClr>
              <a:buSzPts val="1800"/>
              <a:buFont typeface="Arial"/>
              <a:buChar char="•"/>
            </a:pPr>
            <a:r>
              <a:rPr lang="en-US" sz="1800" b="0" i="0" u="none" strike="noStrike" cap="none">
                <a:solidFill>
                  <a:schemeClr val="dk1"/>
                </a:solidFill>
                <a:latin typeface="Arial"/>
                <a:ea typeface="Arial"/>
                <a:cs typeface="Arial"/>
                <a:sym typeface="Arial"/>
              </a:rPr>
              <a:t>l'attaque placée, en un point où la défense sera incapable de la reprendre ; </a:t>
            </a:r>
            <a:endParaRPr/>
          </a:p>
          <a:p>
            <a:pPr marL="342900" marR="0" lvl="0" indent="-342900" algn="l" rtl="0">
              <a:lnSpc>
                <a:spcPct val="80000"/>
              </a:lnSpc>
              <a:spcBef>
                <a:spcPts val="360"/>
              </a:spcBef>
              <a:spcAft>
                <a:spcPts val="0"/>
              </a:spcAft>
              <a:buClr>
                <a:schemeClr val="dk1"/>
              </a:buClr>
              <a:buFont typeface="Arial"/>
              <a:buNone/>
            </a:pPr>
            <a:r>
              <a:rPr lang="en-US" sz="1800" b="0" i="0" u="none" strike="noStrike" cap="none">
                <a:solidFill>
                  <a:schemeClr val="dk1"/>
                </a:solidFill>
                <a:latin typeface="Arial"/>
                <a:ea typeface="Arial"/>
                <a:cs typeface="Arial"/>
                <a:sym typeface="Arial"/>
              </a:rPr>
              <a:t>Les attaques se font sur les postes avant, c'est-à-dire les postes 4, 2 et 3 (central) et sur les postes arrière, généralement sur les postes 1 et 6 (attaques aux trois mètres). Dans ce cas le joueur arrière prend son appel derrière la ligne des trois mètres sans la toucher pour attaquer le ballon au-dessus du filet. Le libéro ne peut attaquer ni dans la zone avant ni dans la zone arrière. Il est le seul joueur qui ne peut pas attaquer au-dessus du filet.</a:t>
            </a:r>
            <a:endParaRPr/>
          </a:p>
          <a:p>
            <a:pPr marL="342900" marR="0" lvl="0" indent="-342900" algn="l" rtl="0">
              <a:lnSpc>
                <a:spcPct val="80000"/>
              </a:lnSpc>
              <a:spcBef>
                <a:spcPts val="360"/>
              </a:spcBef>
              <a:spcAft>
                <a:spcPts val="0"/>
              </a:spcAft>
              <a:buClr>
                <a:schemeClr val="dk1"/>
              </a:buClr>
              <a:buFont typeface="Arial"/>
              <a:buNone/>
            </a:pPr>
            <a:r>
              <a:rPr lang="en-US" sz="1800" b="0" i="0" u="none" strike="noStrike" cap="none">
                <a:solidFill>
                  <a:schemeClr val="dk1"/>
                </a:solidFill>
                <a:latin typeface="Arial"/>
                <a:ea typeface="Arial"/>
                <a:cs typeface="Arial"/>
                <a:sym typeface="Arial"/>
              </a:rPr>
              <a:t>Pour surprendre l'adversaire, le smash peut être remplacé par une feinte. Le ballon n'est pas frappé, mais poussé avec trois doigts. L'élan est exactement le même que celui du smash, et le geste permet de placer la balle précisément, en visant un trou. Le but est de prendre de vitesse la défense, qui s'attend à une attaque franche.</a:t>
            </a:r>
            <a:endParaRPr/>
          </a:p>
          <a:p>
            <a:pPr marL="342900" marR="0" lvl="0" indent="-342900" algn="l" rtl="0">
              <a:lnSpc>
                <a:spcPct val="80000"/>
              </a:lnSpc>
              <a:spcBef>
                <a:spcPts val="360"/>
              </a:spcBef>
              <a:spcAft>
                <a:spcPts val="0"/>
              </a:spcAft>
              <a:buClr>
                <a:schemeClr val="dk1"/>
              </a:buClr>
              <a:buFont typeface="Arial"/>
              <a:buNone/>
            </a:pPr>
            <a:r>
              <a:rPr lang="en-US" sz="1800" b="0" i="0" u="none" strike="noStrike" cap="none">
                <a:solidFill>
                  <a:schemeClr val="dk1"/>
                </a:solidFill>
                <a:latin typeface="Arial"/>
                <a:ea typeface="Arial"/>
                <a:cs typeface="Arial"/>
                <a:sym typeface="Arial"/>
              </a:rPr>
              <a:t>Sur les balles difficiles, il est possible d'attaquer pieds au sol. Ce type d'attaque est très prévisible.</a:t>
            </a:r>
            <a:r>
              <a:rPr lang="en-US" sz="1600" b="0" i="0" u="none" strike="noStrike" cap="none">
                <a:solidFill>
                  <a:schemeClr val="dk1"/>
                </a:solidFill>
                <a:latin typeface="Arial"/>
                <a:ea typeface="Arial"/>
                <a:cs typeface="Arial"/>
                <a:sym typeface="Arial"/>
              </a:rPr>
              <a:t> </a:t>
            </a:r>
            <a:endParaRPr/>
          </a:p>
        </p:txBody>
      </p:sp>
      <p:sp>
        <p:nvSpPr>
          <p:cNvPr id="156" name="Google Shape;156;p25"/>
          <p:cNvSpPr txBox="1">
            <a:spLocks noGrp="1"/>
          </p:cNvSpPr>
          <p:nvPr>
            <p:ph type="title" idx="4294967295"/>
          </p:nvPr>
        </p:nvSpPr>
        <p:spPr>
          <a:xfrm>
            <a:off x="395287" y="188912"/>
            <a:ext cx="8424862" cy="6477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Font typeface="Arial"/>
              <a:buNone/>
            </a:pPr>
            <a:r>
              <a:rPr lang="en-US" sz="3200" b="1" i="0" u="none" strike="noStrike" cap="none">
                <a:solidFill>
                  <a:schemeClr val="accent2"/>
                </a:solidFill>
                <a:latin typeface="Arial"/>
                <a:ea typeface="Arial"/>
                <a:cs typeface="Arial"/>
                <a:sym typeface="Arial"/>
              </a:rPr>
              <a:t>Gestes techniques: Le smash ou l'attaque</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rgbClr val="CCECFF"/>
            </a:gs>
            <a:gs pos="50000">
              <a:srgbClr val="99CCFF"/>
            </a:gs>
            <a:gs pos="100000">
              <a:srgbClr val="CCECFF"/>
            </a:gs>
          </a:gsLst>
          <a:lin ang="5400000" scaled="0"/>
        </a:gradFill>
        <a:effectLst/>
      </p:bgPr>
    </p:bg>
    <p:spTree>
      <p:nvGrpSpPr>
        <p:cNvPr id="1" name="Shape 160"/>
        <p:cNvGrpSpPr/>
        <p:nvPr/>
      </p:nvGrpSpPr>
      <p:grpSpPr>
        <a:xfrm>
          <a:off x="0" y="0"/>
          <a:ext cx="0" cy="0"/>
          <a:chOff x="0" y="0"/>
          <a:chExt cx="0" cy="0"/>
        </a:xfrm>
      </p:grpSpPr>
      <p:sp>
        <p:nvSpPr>
          <p:cNvPr id="161" name="Google Shape;161;p26"/>
          <p:cNvSpPr txBox="1">
            <a:spLocks noGrp="1"/>
          </p:cNvSpPr>
          <p:nvPr>
            <p:ph type="title" idx="4294967295"/>
          </p:nvPr>
        </p:nvSpPr>
        <p:spPr>
          <a:xfrm>
            <a:off x="395287" y="188912"/>
            <a:ext cx="8424862" cy="6477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Font typeface="Arial"/>
              <a:buNone/>
            </a:pPr>
            <a:r>
              <a:rPr lang="en-US" sz="3200" b="1" i="0" u="none" strike="noStrike" cap="none">
                <a:solidFill>
                  <a:schemeClr val="accent2"/>
                </a:solidFill>
                <a:latin typeface="Arial"/>
                <a:ea typeface="Arial"/>
                <a:cs typeface="Arial"/>
                <a:sym typeface="Arial"/>
              </a:rPr>
              <a:t>Gestes techniques: Le smash ou l'attaque</a:t>
            </a:r>
            <a:endParaRPr/>
          </a:p>
        </p:txBody>
      </p:sp>
      <p:pic>
        <p:nvPicPr>
          <p:cNvPr id="162" name="Google Shape;162;p26"/>
          <p:cNvPicPr preferRelativeResize="0"/>
          <p:nvPr/>
        </p:nvPicPr>
        <p:blipFill rotWithShape="1">
          <a:blip r:embed="rId3">
            <a:alphaModFix/>
          </a:blip>
          <a:srcRect/>
          <a:stretch/>
        </p:blipFill>
        <p:spPr>
          <a:xfrm>
            <a:off x="4572000" y="836612"/>
            <a:ext cx="4394200" cy="2835275"/>
          </a:xfrm>
          <a:prstGeom prst="rect">
            <a:avLst/>
          </a:prstGeom>
          <a:noFill/>
          <a:ln>
            <a:noFill/>
          </a:ln>
        </p:spPr>
      </p:pic>
      <p:pic>
        <p:nvPicPr>
          <p:cNvPr id="163" name="Google Shape;163;p26"/>
          <p:cNvPicPr preferRelativeResize="0"/>
          <p:nvPr/>
        </p:nvPicPr>
        <p:blipFill rotWithShape="1">
          <a:blip r:embed="rId4">
            <a:alphaModFix/>
          </a:blip>
          <a:srcRect/>
          <a:stretch/>
        </p:blipFill>
        <p:spPr>
          <a:xfrm>
            <a:off x="179387" y="3573462"/>
            <a:ext cx="7561262" cy="3186112"/>
          </a:xfrm>
          <a:prstGeom prst="rect">
            <a:avLst/>
          </a:prstGeom>
          <a:noFill/>
          <a:ln>
            <a:noFill/>
          </a:ln>
        </p:spPr>
      </p:pic>
      <p:pic>
        <p:nvPicPr>
          <p:cNvPr id="164" name="Google Shape;164;p26"/>
          <p:cNvPicPr preferRelativeResize="0"/>
          <p:nvPr/>
        </p:nvPicPr>
        <p:blipFill rotWithShape="1">
          <a:blip r:embed="rId5">
            <a:alphaModFix/>
          </a:blip>
          <a:srcRect/>
          <a:stretch/>
        </p:blipFill>
        <p:spPr>
          <a:xfrm>
            <a:off x="34925" y="1058862"/>
            <a:ext cx="4762500" cy="2514600"/>
          </a:xfrm>
          <a:prstGeom prst="rect">
            <a:avLst/>
          </a:prstGeom>
          <a:noFill/>
          <a:ln>
            <a:noFill/>
          </a:ln>
        </p:spPr>
      </p:pic>
      <p:pic>
        <p:nvPicPr>
          <p:cNvPr id="165" name="Google Shape;165;p26"/>
          <p:cNvPicPr preferRelativeResize="0"/>
          <p:nvPr/>
        </p:nvPicPr>
        <p:blipFill rotWithShape="1">
          <a:blip r:embed="rId6">
            <a:alphaModFix/>
          </a:blip>
          <a:srcRect/>
          <a:stretch/>
        </p:blipFill>
        <p:spPr>
          <a:xfrm>
            <a:off x="7218362" y="3284537"/>
            <a:ext cx="1819275" cy="34480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rgbClr val="CCECFF"/>
            </a:gs>
            <a:gs pos="50000">
              <a:srgbClr val="99CCFF"/>
            </a:gs>
            <a:gs pos="100000">
              <a:srgbClr val="CCECFF"/>
            </a:gs>
          </a:gsLst>
          <a:lin ang="5400000" scaled="0"/>
        </a:gradFill>
        <a:effectLst/>
      </p:bgPr>
    </p:bg>
    <p:spTree>
      <p:nvGrpSpPr>
        <p:cNvPr id="1" name="Shape 169"/>
        <p:cNvGrpSpPr/>
        <p:nvPr/>
      </p:nvGrpSpPr>
      <p:grpSpPr>
        <a:xfrm>
          <a:off x="0" y="0"/>
          <a:ext cx="0" cy="0"/>
          <a:chOff x="0" y="0"/>
          <a:chExt cx="0" cy="0"/>
        </a:xfrm>
      </p:grpSpPr>
      <p:sp>
        <p:nvSpPr>
          <p:cNvPr id="170" name="Google Shape;170;p27"/>
          <p:cNvSpPr txBox="1">
            <a:spLocks noGrp="1"/>
          </p:cNvSpPr>
          <p:nvPr>
            <p:ph type="body" idx="4294967295"/>
          </p:nvPr>
        </p:nvSpPr>
        <p:spPr>
          <a:xfrm>
            <a:off x="468312" y="1773237"/>
            <a:ext cx="8229600" cy="4824412"/>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dk1"/>
              </a:buClr>
              <a:buFont typeface="Arial"/>
              <a:buNone/>
            </a:pPr>
            <a:r>
              <a:rPr lang="en-US" sz="2000" b="0" i="0" u="none" strike="noStrike" cap="none">
                <a:solidFill>
                  <a:schemeClr val="dk1"/>
                </a:solidFill>
                <a:latin typeface="Arial"/>
                <a:ea typeface="Arial"/>
                <a:cs typeface="Arial"/>
                <a:sym typeface="Arial"/>
              </a:rPr>
              <a:t>C'est un mouvement défensif (en salle, il n'est pas compté parmi les 3 touches autorisées. A contrario, il est compté comme une touche de balle en beach-volley). Son objectif est d'empêcher le ballon de passer dans son camp tout en faisant tomber le ballon dans le terrain adverse.</a:t>
            </a:r>
            <a:endParaRPr/>
          </a:p>
          <a:p>
            <a:pPr marL="342900" marR="0" lvl="0" indent="-342900" algn="l" rtl="0">
              <a:lnSpc>
                <a:spcPct val="100000"/>
              </a:lnSpc>
              <a:spcBef>
                <a:spcPts val="0"/>
              </a:spcBef>
              <a:spcAft>
                <a:spcPts val="0"/>
              </a:spcAft>
              <a:buClr>
                <a:schemeClr val="dk1"/>
              </a:buClr>
              <a:buFont typeface="Arial"/>
              <a:buNone/>
            </a:pPr>
            <a:r>
              <a:rPr lang="en-US" sz="2000" b="0" i="0" u="none" strike="noStrike" cap="none">
                <a:solidFill>
                  <a:schemeClr val="dk1"/>
                </a:solidFill>
                <a:latin typeface="Arial"/>
                <a:ea typeface="Arial"/>
                <a:cs typeface="Arial"/>
                <a:sym typeface="Arial"/>
              </a:rPr>
              <a:t>Dans certaines options tactiques, il peut être « défensif » afin de conserver le ballon dans son camp en facilitant le jeu des défenseurs pour enchaîner sur une phase d'attaque. Lorsqu'un joueur fait un contre et que le ballon retombe moins d'un mètre derrière le filet, chez l'adversaire, ce contre est alors appelé une </a:t>
            </a:r>
            <a:r>
              <a:rPr lang="en-US" sz="2000" b="0" i="1" u="none" strike="noStrike" cap="none">
                <a:solidFill>
                  <a:schemeClr val="dk1"/>
                </a:solidFill>
                <a:latin typeface="Arial"/>
                <a:ea typeface="Arial"/>
                <a:cs typeface="Arial"/>
                <a:sym typeface="Arial"/>
              </a:rPr>
              <a:t>équerre</a:t>
            </a:r>
            <a:r>
              <a:rPr lang="en-US" sz="2000" b="0" i="0" u="none" strike="noStrike" cap="none">
                <a:solidFill>
                  <a:schemeClr val="dk1"/>
                </a:solidFill>
                <a:latin typeface="Arial"/>
                <a:ea typeface="Arial"/>
                <a:cs typeface="Arial"/>
                <a:sym typeface="Arial"/>
              </a:rPr>
              <a:t>, c'est la plus belle façon de contrer. Le contre est le travail principal du centre. </a:t>
            </a:r>
            <a:endParaRPr/>
          </a:p>
          <a:p>
            <a:pPr marL="342900" marR="0" lvl="0" indent="-342900" algn="l" rtl="0">
              <a:lnSpc>
                <a:spcPct val="100000"/>
              </a:lnSpc>
              <a:spcBef>
                <a:spcPts val="0"/>
              </a:spcBef>
              <a:spcAft>
                <a:spcPts val="0"/>
              </a:spcAft>
              <a:buClr>
                <a:schemeClr val="dk1"/>
              </a:buClr>
              <a:buFont typeface="Arial"/>
              <a:buNone/>
            </a:pPr>
            <a:r>
              <a:rPr lang="en-US" sz="2000" b="0" i="0" u="none" strike="noStrike" cap="none">
                <a:solidFill>
                  <a:schemeClr val="dk1"/>
                </a:solidFill>
                <a:latin typeface="Arial"/>
                <a:ea typeface="Arial"/>
                <a:cs typeface="Arial"/>
                <a:sym typeface="Arial"/>
              </a:rPr>
              <a:t>Le libéro ne peut ni contrer, ni effectuer une tentative de contre (c’est-à-dire sauter lors d'un contre seul ou à plusieurs sans intention réelle de contrer). Un joueur arrière ne peut pas contrer ou participer à un contre effectif. Enfin, un service ne peut être contré.</a:t>
            </a:r>
            <a:endParaRPr/>
          </a:p>
        </p:txBody>
      </p:sp>
      <p:sp>
        <p:nvSpPr>
          <p:cNvPr id="171" name="Google Shape;171;p27"/>
          <p:cNvSpPr txBox="1">
            <a:spLocks noGrp="1"/>
          </p:cNvSpPr>
          <p:nvPr>
            <p:ph type="title" idx="4294967295"/>
          </p:nvPr>
        </p:nvSpPr>
        <p:spPr>
          <a:xfrm>
            <a:off x="395287" y="188912"/>
            <a:ext cx="8424862" cy="6477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Font typeface="Arial"/>
              <a:buNone/>
            </a:pPr>
            <a:r>
              <a:rPr lang="en-US" sz="3200" b="1" i="0" u="none" strike="noStrike" cap="none">
                <a:solidFill>
                  <a:schemeClr val="accent2"/>
                </a:solidFill>
                <a:latin typeface="Arial"/>
                <a:ea typeface="Arial"/>
                <a:cs typeface="Arial"/>
                <a:sym typeface="Arial"/>
              </a:rPr>
              <a:t>Gestes techniques: Le bloc (contre)</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rgbClr val="CCECFF"/>
            </a:gs>
            <a:gs pos="50000">
              <a:srgbClr val="99CCFF"/>
            </a:gs>
            <a:gs pos="100000">
              <a:srgbClr val="CCECFF"/>
            </a:gs>
          </a:gsLst>
          <a:lin ang="5400000" scaled="0"/>
        </a:gradFill>
        <a:effectLst/>
      </p:bgPr>
    </p:bg>
    <p:spTree>
      <p:nvGrpSpPr>
        <p:cNvPr id="1" name="Shape 175"/>
        <p:cNvGrpSpPr/>
        <p:nvPr/>
      </p:nvGrpSpPr>
      <p:grpSpPr>
        <a:xfrm>
          <a:off x="0" y="0"/>
          <a:ext cx="0" cy="0"/>
          <a:chOff x="0" y="0"/>
          <a:chExt cx="0" cy="0"/>
        </a:xfrm>
      </p:grpSpPr>
      <p:pic>
        <p:nvPicPr>
          <p:cNvPr id="176" name="Google Shape;176;p28"/>
          <p:cNvPicPr preferRelativeResize="0"/>
          <p:nvPr/>
        </p:nvPicPr>
        <p:blipFill rotWithShape="1">
          <a:blip r:embed="rId3">
            <a:alphaModFix/>
          </a:blip>
          <a:srcRect/>
          <a:stretch/>
        </p:blipFill>
        <p:spPr>
          <a:xfrm>
            <a:off x="179387" y="3789362"/>
            <a:ext cx="2616200" cy="2916237"/>
          </a:xfrm>
          <a:prstGeom prst="rect">
            <a:avLst/>
          </a:prstGeom>
          <a:noFill/>
          <a:ln>
            <a:noFill/>
          </a:ln>
        </p:spPr>
      </p:pic>
      <p:pic>
        <p:nvPicPr>
          <p:cNvPr id="177" name="Google Shape;177;p28"/>
          <p:cNvPicPr preferRelativeResize="0"/>
          <p:nvPr/>
        </p:nvPicPr>
        <p:blipFill rotWithShape="1">
          <a:blip r:embed="rId4">
            <a:alphaModFix/>
          </a:blip>
          <a:srcRect/>
          <a:stretch/>
        </p:blipFill>
        <p:spPr>
          <a:xfrm>
            <a:off x="3132137" y="3068637"/>
            <a:ext cx="5899150" cy="3571875"/>
          </a:xfrm>
          <a:prstGeom prst="rect">
            <a:avLst/>
          </a:prstGeom>
          <a:noFill/>
          <a:ln>
            <a:noFill/>
          </a:ln>
        </p:spPr>
      </p:pic>
      <p:pic>
        <p:nvPicPr>
          <p:cNvPr id="178" name="Google Shape;178;p28"/>
          <p:cNvPicPr preferRelativeResize="0"/>
          <p:nvPr/>
        </p:nvPicPr>
        <p:blipFill rotWithShape="1">
          <a:blip r:embed="rId5">
            <a:alphaModFix/>
          </a:blip>
          <a:srcRect/>
          <a:stretch/>
        </p:blipFill>
        <p:spPr>
          <a:xfrm>
            <a:off x="4211637" y="792162"/>
            <a:ext cx="3673475" cy="2222500"/>
          </a:xfrm>
          <a:prstGeom prst="rect">
            <a:avLst/>
          </a:prstGeom>
          <a:noFill/>
          <a:ln>
            <a:noFill/>
          </a:ln>
        </p:spPr>
      </p:pic>
      <p:pic>
        <p:nvPicPr>
          <p:cNvPr id="179" name="Google Shape;179;p28"/>
          <p:cNvPicPr preferRelativeResize="0"/>
          <p:nvPr/>
        </p:nvPicPr>
        <p:blipFill rotWithShape="1">
          <a:blip r:embed="rId6">
            <a:alphaModFix/>
          </a:blip>
          <a:srcRect/>
          <a:stretch/>
        </p:blipFill>
        <p:spPr>
          <a:xfrm>
            <a:off x="250825" y="620712"/>
            <a:ext cx="3097212" cy="3027362"/>
          </a:xfrm>
          <a:prstGeom prst="rect">
            <a:avLst/>
          </a:prstGeom>
          <a:noFill/>
          <a:ln>
            <a:noFill/>
          </a:ln>
        </p:spPr>
      </p:pic>
      <p:sp>
        <p:nvSpPr>
          <p:cNvPr id="180" name="Google Shape;180;p28"/>
          <p:cNvSpPr txBox="1">
            <a:spLocks noGrp="1"/>
          </p:cNvSpPr>
          <p:nvPr>
            <p:ph type="title" idx="4294967295"/>
          </p:nvPr>
        </p:nvSpPr>
        <p:spPr>
          <a:xfrm>
            <a:off x="395287" y="188912"/>
            <a:ext cx="8424862" cy="6477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Font typeface="Arial"/>
              <a:buNone/>
            </a:pPr>
            <a:r>
              <a:rPr lang="en-US" sz="3200" b="1" i="0" u="none" strike="noStrike" cap="none">
                <a:solidFill>
                  <a:schemeClr val="accent2"/>
                </a:solidFill>
                <a:latin typeface="Arial"/>
                <a:ea typeface="Arial"/>
                <a:cs typeface="Arial"/>
                <a:sym typeface="Arial"/>
              </a:rPr>
              <a:t>Gestes techniques: Le bloc (contre)</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rgbClr val="CCECFF"/>
            </a:gs>
            <a:gs pos="50000">
              <a:srgbClr val="99CCFF"/>
            </a:gs>
            <a:gs pos="100000">
              <a:srgbClr val="CCECFF"/>
            </a:gs>
          </a:gsLst>
          <a:lin ang="5400000" scaled="0"/>
        </a:gradFill>
        <a:effectLst/>
      </p:bgPr>
    </p:bg>
    <p:spTree>
      <p:nvGrpSpPr>
        <p:cNvPr id="1" name="Shape 184"/>
        <p:cNvGrpSpPr/>
        <p:nvPr/>
      </p:nvGrpSpPr>
      <p:grpSpPr>
        <a:xfrm>
          <a:off x="0" y="0"/>
          <a:ext cx="0" cy="0"/>
          <a:chOff x="0" y="0"/>
          <a:chExt cx="0" cy="0"/>
        </a:xfrm>
      </p:grpSpPr>
      <p:sp>
        <p:nvSpPr>
          <p:cNvPr id="185" name="Google Shape;185;p29"/>
          <p:cNvSpPr txBox="1">
            <a:spLocks noGrp="1"/>
          </p:cNvSpPr>
          <p:nvPr>
            <p:ph type="body" idx="4294967295"/>
          </p:nvPr>
        </p:nvSpPr>
        <p:spPr>
          <a:xfrm>
            <a:off x="179387" y="547687"/>
            <a:ext cx="8785225" cy="6265862"/>
          </a:xfrm>
          <a:prstGeom prst="rect">
            <a:avLst/>
          </a:prstGeom>
          <a:noFill/>
          <a:ln>
            <a:noFill/>
          </a:ln>
        </p:spPr>
        <p:txBody>
          <a:bodyPr spcFirstLastPara="1" wrap="square" lIns="91425" tIns="45700" rIns="91425" bIns="45700" anchor="t" anchorCtr="0">
            <a:noAutofit/>
          </a:bodyPr>
          <a:lstStyle/>
          <a:p>
            <a:pPr marL="342900" marR="0" lvl="0" indent="-342900" algn="l" rtl="0">
              <a:lnSpc>
                <a:spcPct val="80000"/>
              </a:lnSpc>
              <a:spcBef>
                <a:spcPts val="0"/>
              </a:spcBef>
              <a:spcAft>
                <a:spcPts val="0"/>
              </a:spcAft>
              <a:buClr>
                <a:schemeClr val="dk1"/>
              </a:buClr>
              <a:buFont typeface="Arial"/>
              <a:buNone/>
            </a:pPr>
            <a:r>
              <a:rPr lang="en-US" sz="1400" b="0" i="0" u="none" strike="noStrike" cap="none" dirty="0" err="1">
                <a:solidFill>
                  <a:schemeClr val="dk1"/>
                </a:solidFill>
                <a:latin typeface="Arial"/>
                <a:ea typeface="Arial"/>
                <a:cs typeface="Arial"/>
                <a:sym typeface="Arial"/>
              </a:rPr>
              <a:t>C'est</a:t>
            </a:r>
            <a:r>
              <a:rPr lang="en-US" sz="1400" b="0" i="0" u="none" strike="noStrike" cap="none" dirty="0">
                <a:solidFill>
                  <a:schemeClr val="dk1"/>
                </a:solidFill>
                <a:latin typeface="Arial"/>
                <a:ea typeface="Arial"/>
                <a:cs typeface="Arial"/>
                <a:sym typeface="Arial"/>
              </a:rPr>
              <a:t> la </a:t>
            </a:r>
            <a:r>
              <a:rPr lang="en-US" sz="1400" b="0" i="0" u="none" strike="noStrike" cap="none" dirty="0" err="1">
                <a:solidFill>
                  <a:schemeClr val="dk1"/>
                </a:solidFill>
                <a:latin typeface="Arial"/>
                <a:ea typeface="Arial"/>
                <a:cs typeface="Arial"/>
                <a:sym typeface="Arial"/>
              </a:rPr>
              <a:t>touche</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d'engagement</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C'est</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toujours</a:t>
            </a:r>
            <a:r>
              <a:rPr lang="en-US" sz="1400" b="0" i="0" u="none" strike="noStrike" cap="none" dirty="0">
                <a:solidFill>
                  <a:schemeClr val="dk1"/>
                </a:solidFill>
                <a:latin typeface="Arial"/>
                <a:ea typeface="Arial"/>
                <a:cs typeface="Arial"/>
                <a:sym typeface="Arial"/>
              </a:rPr>
              <a:t> le </a:t>
            </a:r>
            <a:r>
              <a:rPr lang="en-US" sz="1400" b="0" i="0" u="none" strike="noStrike" cap="none" dirty="0" err="1">
                <a:solidFill>
                  <a:schemeClr val="dk1"/>
                </a:solidFill>
                <a:latin typeface="Arial"/>
                <a:ea typeface="Arial"/>
                <a:cs typeface="Arial"/>
                <a:sym typeface="Arial"/>
              </a:rPr>
              <a:t>joueur</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en</a:t>
            </a:r>
            <a:r>
              <a:rPr lang="en-US" sz="1400" b="0" i="0" u="none" strike="noStrike" cap="none" dirty="0">
                <a:solidFill>
                  <a:schemeClr val="dk1"/>
                </a:solidFill>
                <a:latin typeface="Arial"/>
                <a:ea typeface="Arial"/>
                <a:cs typeface="Arial"/>
                <a:sym typeface="Arial"/>
              </a:rPr>
              <a:t> poste 1 qui </a:t>
            </a:r>
            <a:r>
              <a:rPr lang="en-US" sz="1400" b="0" i="0" u="none" strike="noStrike" cap="none" dirty="0" err="1">
                <a:solidFill>
                  <a:schemeClr val="dk1"/>
                </a:solidFill>
                <a:latin typeface="Arial"/>
                <a:ea typeface="Arial"/>
                <a:cs typeface="Arial"/>
                <a:sym typeface="Arial"/>
              </a:rPr>
              <a:t>sert</a:t>
            </a:r>
            <a:r>
              <a:rPr lang="en-US" sz="1400" b="0" i="0" u="none" strike="noStrike" cap="none" dirty="0">
                <a:solidFill>
                  <a:schemeClr val="dk1"/>
                </a:solidFill>
                <a:latin typeface="Arial"/>
                <a:ea typeface="Arial"/>
                <a:cs typeface="Arial"/>
                <a:sym typeface="Arial"/>
              </a:rPr>
              <a:t>. Le </a:t>
            </a:r>
            <a:r>
              <a:rPr lang="en-US" sz="1400" b="0" i="0" u="none" strike="noStrike" cap="none" dirty="0" err="1">
                <a:solidFill>
                  <a:schemeClr val="dk1"/>
                </a:solidFill>
                <a:latin typeface="Arial"/>
                <a:ea typeface="Arial"/>
                <a:cs typeface="Arial"/>
                <a:sym typeface="Arial"/>
              </a:rPr>
              <a:t>serveur</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doit</a:t>
            </a:r>
            <a:r>
              <a:rPr lang="en-US" sz="1400" b="0" i="0" u="none" strike="noStrike" cap="none" dirty="0">
                <a:solidFill>
                  <a:schemeClr val="dk1"/>
                </a:solidFill>
                <a:latin typeface="Arial"/>
                <a:ea typeface="Arial"/>
                <a:cs typeface="Arial"/>
                <a:sym typeface="Arial"/>
              </a:rPr>
              <a:t> se placer derrière la </a:t>
            </a:r>
            <a:r>
              <a:rPr lang="en-US" sz="1400" b="0" i="0" u="none" strike="noStrike" cap="none" dirty="0" err="1">
                <a:solidFill>
                  <a:schemeClr val="dk1"/>
                </a:solidFill>
                <a:latin typeface="Arial"/>
                <a:ea typeface="Arial"/>
                <a:cs typeface="Arial"/>
                <a:sym typeface="Arial"/>
              </a:rPr>
              <a:t>ligne</a:t>
            </a:r>
            <a:r>
              <a:rPr lang="en-US" sz="1400" b="0" i="0" u="none" strike="noStrike" cap="none" dirty="0">
                <a:solidFill>
                  <a:schemeClr val="dk1"/>
                </a:solidFill>
                <a:latin typeface="Arial"/>
                <a:ea typeface="Arial"/>
                <a:cs typeface="Arial"/>
                <a:sym typeface="Arial"/>
              </a:rPr>
              <a:t> de fond de son terrain (sans marcher dessus), </a:t>
            </a:r>
            <a:r>
              <a:rPr lang="en-US" sz="1400" b="0" i="0" u="none" strike="noStrike" cap="none" dirty="0" err="1">
                <a:solidFill>
                  <a:schemeClr val="dk1"/>
                </a:solidFill>
                <a:latin typeface="Arial"/>
                <a:ea typeface="Arial"/>
                <a:cs typeface="Arial"/>
                <a:sym typeface="Arial"/>
              </a:rPr>
              <a:t>où</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il</a:t>
            </a:r>
            <a:r>
              <a:rPr lang="en-US" sz="1400" b="0" i="0" u="none" strike="noStrike" cap="none" dirty="0">
                <a:solidFill>
                  <a:schemeClr val="dk1"/>
                </a:solidFill>
                <a:latin typeface="Arial"/>
                <a:ea typeface="Arial"/>
                <a:cs typeface="Arial"/>
                <a:sym typeface="Arial"/>
              </a:rPr>
              <a:t> le </a:t>
            </a:r>
            <a:r>
              <a:rPr lang="en-US" sz="1400" b="0" i="0" u="none" strike="noStrike" cap="none" dirty="0" err="1">
                <a:solidFill>
                  <a:schemeClr val="dk1"/>
                </a:solidFill>
                <a:latin typeface="Arial"/>
                <a:ea typeface="Arial"/>
                <a:cs typeface="Arial"/>
                <a:sym typeface="Arial"/>
              </a:rPr>
              <a:t>souhaite</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en</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profondeur</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mais</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rester</a:t>
            </a:r>
            <a:r>
              <a:rPr lang="en-US" sz="1400" b="0" i="0" u="none" strike="noStrike" cap="none" dirty="0">
                <a:solidFill>
                  <a:schemeClr val="dk1"/>
                </a:solidFill>
                <a:latin typeface="Arial"/>
                <a:ea typeface="Arial"/>
                <a:cs typeface="Arial"/>
                <a:sym typeface="Arial"/>
              </a:rPr>
              <a:t> dans les </a:t>
            </a:r>
            <a:r>
              <a:rPr lang="en-US" sz="1400" b="0" i="0" u="none" strike="noStrike" cap="none" dirty="0" err="1">
                <a:solidFill>
                  <a:schemeClr val="dk1"/>
                </a:solidFill>
                <a:latin typeface="Arial"/>
                <a:ea typeface="Arial"/>
                <a:cs typeface="Arial"/>
                <a:sym typeface="Arial"/>
              </a:rPr>
              <a:t>limites</a:t>
            </a:r>
            <a:r>
              <a:rPr lang="en-US" sz="1400" b="0" i="0" u="none" strike="noStrike" cap="none" dirty="0">
                <a:solidFill>
                  <a:schemeClr val="dk1"/>
                </a:solidFill>
                <a:latin typeface="Arial"/>
                <a:ea typeface="Arial"/>
                <a:cs typeface="Arial"/>
                <a:sym typeface="Arial"/>
              </a:rPr>
              <a:t> du terrain </a:t>
            </a:r>
            <a:r>
              <a:rPr lang="en-US" sz="1400" b="0" i="0" u="none" strike="noStrike" cap="none" dirty="0" err="1">
                <a:solidFill>
                  <a:schemeClr val="dk1"/>
                </a:solidFill>
                <a:latin typeface="Arial"/>
                <a:ea typeface="Arial"/>
                <a:cs typeface="Arial"/>
                <a:sym typeface="Arial"/>
              </a:rPr>
              <a:t>en</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largeur</a:t>
            </a:r>
            <a:r>
              <a:rPr lang="en-US" sz="1400" b="0" i="0" u="none" strike="noStrike" cap="none" dirty="0">
                <a:solidFill>
                  <a:schemeClr val="dk1"/>
                </a:solidFill>
                <a:latin typeface="Arial"/>
                <a:ea typeface="Arial"/>
                <a:cs typeface="Arial"/>
                <a:sym typeface="Arial"/>
              </a:rPr>
              <a:t>. Il </a:t>
            </a:r>
            <a:r>
              <a:rPr lang="en-US" sz="1400" b="0" i="0" u="none" strike="noStrike" cap="none" dirty="0" err="1">
                <a:solidFill>
                  <a:schemeClr val="dk1"/>
                </a:solidFill>
                <a:latin typeface="Arial"/>
                <a:ea typeface="Arial"/>
                <a:cs typeface="Arial"/>
                <a:sym typeface="Arial"/>
              </a:rPr>
              <a:t>doit</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frapper</a:t>
            </a:r>
            <a:r>
              <a:rPr lang="en-US" sz="1400" b="0" i="0" u="none" strike="noStrike" cap="none" dirty="0">
                <a:solidFill>
                  <a:schemeClr val="dk1"/>
                </a:solidFill>
                <a:latin typeface="Arial"/>
                <a:ea typeface="Arial"/>
                <a:cs typeface="Arial"/>
                <a:sym typeface="Arial"/>
              </a:rPr>
              <a:t> la </a:t>
            </a:r>
            <a:r>
              <a:rPr lang="en-US" sz="1400" b="0" i="0" u="none" strike="noStrike" cap="none" dirty="0" err="1">
                <a:solidFill>
                  <a:schemeClr val="dk1"/>
                </a:solidFill>
                <a:latin typeface="Arial"/>
                <a:ea typeface="Arial"/>
                <a:cs typeface="Arial"/>
                <a:sym typeface="Arial"/>
              </a:rPr>
              <a:t>balle</a:t>
            </a:r>
            <a:r>
              <a:rPr lang="en-US" sz="1400" b="0" i="0" u="none" strike="noStrike" cap="none" dirty="0">
                <a:solidFill>
                  <a:schemeClr val="dk1"/>
                </a:solidFill>
                <a:latin typeface="Arial"/>
                <a:ea typeface="Arial"/>
                <a:cs typeface="Arial"/>
                <a:sym typeface="Arial"/>
              </a:rPr>
              <a:t> à </a:t>
            </a:r>
            <a:r>
              <a:rPr lang="en-US" sz="1400" b="0" i="0" u="none" strike="noStrike" cap="none" dirty="0" err="1">
                <a:solidFill>
                  <a:schemeClr val="dk1"/>
                </a:solidFill>
                <a:latin typeface="Arial"/>
                <a:ea typeface="Arial"/>
                <a:cs typeface="Arial"/>
                <a:sym typeface="Arial"/>
              </a:rPr>
              <a:t>une</a:t>
            </a:r>
            <a:r>
              <a:rPr lang="en-US" sz="1400" b="0" i="0" u="none" strike="noStrike" cap="none" dirty="0">
                <a:solidFill>
                  <a:schemeClr val="dk1"/>
                </a:solidFill>
                <a:latin typeface="Arial"/>
                <a:ea typeface="Arial"/>
                <a:cs typeface="Arial"/>
                <a:sym typeface="Arial"/>
              </a:rPr>
              <a:t> main. Avant la frappe, le </a:t>
            </a:r>
            <a:r>
              <a:rPr lang="en-US" sz="1400" b="0" i="0" u="none" strike="noStrike" cap="none" dirty="0" err="1">
                <a:solidFill>
                  <a:schemeClr val="dk1"/>
                </a:solidFill>
                <a:latin typeface="Arial"/>
                <a:ea typeface="Arial"/>
                <a:cs typeface="Arial"/>
                <a:sym typeface="Arial"/>
              </a:rPr>
              <a:t>ballon</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doit</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être</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lancé</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ou</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lâché</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il</a:t>
            </a:r>
            <a:r>
              <a:rPr lang="en-US" sz="1400" b="0" i="0" u="none" strike="noStrike" cap="none" dirty="0">
                <a:solidFill>
                  <a:schemeClr val="dk1"/>
                </a:solidFill>
                <a:latin typeface="Arial"/>
                <a:ea typeface="Arial"/>
                <a:cs typeface="Arial"/>
                <a:sym typeface="Arial"/>
              </a:rPr>
              <a:t> ne </a:t>
            </a:r>
            <a:r>
              <a:rPr lang="en-US" sz="1400" b="0" i="0" u="none" strike="noStrike" cap="none" dirty="0" err="1">
                <a:solidFill>
                  <a:schemeClr val="dk1"/>
                </a:solidFill>
                <a:latin typeface="Arial"/>
                <a:ea typeface="Arial"/>
                <a:cs typeface="Arial"/>
                <a:sym typeface="Arial"/>
              </a:rPr>
              <a:t>peut</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être</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tenu</a:t>
            </a:r>
            <a:r>
              <a:rPr lang="en-US" sz="1400" b="0" i="0" u="none" strike="noStrike" cap="none" dirty="0">
                <a:solidFill>
                  <a:schemeClr val="dk1"/>
                </a:solidFill>
                <a:latin typeface="Arial"/>
                <a:ea typeface="Arial"/>
                <a:cs typeface="Arial"/>
                <a:sym typeface="Arial"/>
              </a:rPr>
              <a:t>). Si le </a:t>
            </a:r>
            <a:r>
              <a:rPr lang="en-US" sz="1400" b="0" i="0" u="none" strike="noStrike" cap="none" dirty="0" err="1">
                <a:solidFill>
                  <a:schemeClr val="dk1"/>
                </a:solidFill>
                <a:latin typeface="Arial"/>
                <a:ea typeface="Arial"/>
                <a:cs typeface="Arial"/>
                <a:sym typeface="Arial"/>
              </a:rPr>
              <a:t>ballon</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touche</a:t>
            </a:r>
            <a:r>
              <a:rPr lang="en-US" sz="1400" b="0" i="0" u="none" strike="noStrike" cap="none" dirty="0">
                <a:solidFill>
                  <a:schemeClr val="dk1"/>
                </a:solidFill>
                <a:latin typeface="Arial"/>
                <a:ea typeface="Arial"/>
                <a:cs typeface="Arial"/>
                <a:sym typeface="Arial"/>
              </a:rPr>
              <a:t> le filet, </a:t>
            </a:r>
            <a:r>
              <a:rPr lang="en-US" sz="1400" b="0" i="0" u="none" strike="noStrike" cap="none" dirty="0" err="1">
                <a:solidFill>
                  <a:schemeClr val="dk1"/>
                </a:solidFill>
                <a:latin typeface="Arial"/>
                <a:ea typeface="Arial"/>
                <a:cs typeface="Arial"/>
                <a:sym typeface="Arial"/>
              </a:rPr>
              <a:t>mais</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passe</a:t>
            </a:r>
            <a:r>
              <a:rPr lang="en-US" sz="1400" b="0" i="0" u="none" strike="noStrike" cap="none" dirty="0">
                <a:solidFill>
                  <a:schemeClr val="dk1"/>
                </a:solidFill>
                <a:latin typeface="Arial"/>
                <a:ea typeface="Arial"/>
                <a:cs typeface="Arial"/>
                <a:sym typeface="Arial"/>
              </a:rPr>
              <a:t> dans le camp adverse, le service </a:t>
            </a:r>
            <a:r>
              <a:rPr lang="en-US" sz="1400" b="0" i="0" u="none" strike="noStrike" cap="none" dirty="0" err="1">
                <a:solidFill>
                  <a:schemeClr val="dk1"/>
                </a:solidFill>
                <a:latin typeface="Arial"/>
                <a:ea typeface="Arial"/>
                <a:cs typeface="Arial"/>
                <a:sym typeface="Arial"/>
              </a:rPr>
              <a:t>est</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validé</a:t>
            </a:r>
            <a:r>
              <a:rPr lang="en-US" sz="1400" b="0" i="0" u="none" strike="noStrike" cap="none" dirty="0">
                <a:solidFill>
                  <a:schemeClr val="dk1"/>
                </a:solidFill>
                <a:latin typeface="Arial"/>
                <a:ea typeface="Arial"/>
                <a:cs typeface="Arial"/>
                <a:sym typeface="Arial"/>
              </a:rPr>
              <a:t>. Au moment du service, les </a:t>
            </a:r>
            <a:r>
              <a:rPr lang="en-US" sz="1400" b="0" i="0" u="none" strike="noStrike" cap="none" dirty="0" err="1">
                <a:solidFill>
                  <a:schemeClr val="dk1"/>
                </a:solidFill>
                <a:latin typeface="Arial"/>
                <a:ea typeface="Arial"/>
                <a:cs typeface="Arial"/>
                <a:sym typeface="Arial"/>
              </a:rPr>
              <a:t>joueurs</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doivent</a:t>
            </a:r>
            <a:r>
              <a:rPr lang="en-US" sz="1400" b="0" i="0" u="none" strike="noStrike" cap="none" dirty="0">
                <a:solidFill>
                  <a:schemeClr val="dk1"/>
                </a:solidFill>
                <a:latin typeface="Arial"/>
                <a:ea typeface="Arial"/>
                <a:cs typeface="Arial"/>
                <a:sym typeface="Arial"/>
              </a:rPr>
              <a:t> respecter </a:t>
            </a:r>
            <a:r>
              <a:rPr lang="en-US" sz="1400" b="0" i="0" u="none" strike="noStrike" cap="none" dirty="0" err="1">
                <a:solidFill>
                  <a:schemeClr val="dk1"/>
                </a:solidFill>
                <a:latin typeface="Arial"/>
                <a:ea typeface="Arial"/>
                <a:cs typeface="Arial"/>
                <a:sym typeface="Arial"/>
              </a:rPr>
              <a:t>leur</a:t>
            </a:r>
            <a:r>
              <a:rPr lang="en-US" sz="1400" b="0" i="0" u="none" strike="noStrike" cap="none" dirty="0">
                <a:solidFill>
                  <a:schemeClr val="dk1"/>
                </a:solidFill>
                <a:latin typeface="Arial"/>
                <a:ea typeface="Arial"/>
                <a:cs typeface="Arial"/>
                <a:sym typeface="Arial"/>
              </a:rPr>
              <a:t> position pour la rotation </a:t>
            </a:r>
            <a:r>
              <a:rPr lang="en-US" sz="1400" b="0" i="0" u="none" strike="noStrike" cap="none" dirty="0" err="1">
                <a:solidFill>
                  <a:schemeClr val="dk1"/>
                </a:solidFill>
                <a:latin typeface="Arial"/>
                <a:ea typeface="Arial"/>
                <a:cs typeface="Arial"/>
                <a:sym typeface="Arial"/>
              </a:rPr>
              <a:t>en</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cours</a:t>
            </a:r>
            <a:r>
              <a:rPr lang="en-US" sz="1400" b="0" i="0" u="none" strike="noStrike" cap="none" dirty="0">
                <a:solidFill>
                  <a:schemeClr val="dk1"/>
                </a:solidFill>
                <a:latin typeface="Arial"/>
                <a:ea typeface="Arial"/>
                <a:cs typeface="Arial"/>
                <a:sym typeface="Arial"/>
              </a:rPr>
              <a:t> sous </a:t>
            </a:r>
            <a:r>
              <a:rPr lang="en-US" sz="1400" b="0" i="0" u="none" strike="noStrike" cap="none" dirty="0" err="1">
                <a:solidFill>
                  <a:schemeClr val="dk1"/>
                </a:solidFill>
                <a:latin typeface="Arial"/>
                <a:ea typeface="Arial"/>
                <a:cs typeface="Arial"/>
                <a:sym typeface="Arial"/>
              </a:rPr>
              <a:t>peine</a:t>
            </a:r>
            <a:r>
              <a:rPr lang="en-US" sz="1400" b="0" i="0" u="none" strike="noStrike" cap="none" dirty="0">
                <a:solidFill>
                  <a:schemeClr val="dk1"/>
                </a:solidFill>
                <a:latin typeface="Arial"/>
                <a:ea typeface="Arial"/>
                <a:cs typeface="Arial"/>
                <a:sym typeface="Arial"/>
              </a:rPr>
              <a:t> de </a:t>
            </a:r>
            <a:r>
              <a:rPr lang="en-US" sz="1400" b="0" i="0" u="none" strike="noStrike" cap="none" dirty="0" err="1">
                <a:solidFill>
                  <a:schemeClr val="dk1"/>
                </a:solidFill>
                <a:latin typeface="Arial"/>
                <a:ea typeface="Arial"/>
                <a:cs typeface="Arial"/>
                <a:sym typeface="Arial"/>
              </a:rPr>
              <a:t>faute</a:t>
            </a:r>
            <a:r>
              <a:rPr lang="en-US" sz="1400" b="0" i="0" u="none" strike="noStrike" cap="none" dirty="0">
                <a:solidFill>
                  <a:schemeClr val="dk1"/>
                </a:solidFill>
                <a:latin typeface="Arial"/>
                <a:ea typeface="Arial"/>
                <a:cs typeface="Arial"/>
                <a:sym typeface="Arial"/>
              </a:rPr>
              <a:t>. Il </a:t>
            </a:r>
            <a:r>
              <a:rPr lang="en-US" sz="1400" b="0" i="0" u="none" strike="noStrike" cap="none" dirty="0" err="1">
                <a:solidFill>
                  <a:schemeClr val="dk1"/>
                </a:solidFill>
                <a:latin typeface="Arial"/>
                <a:ea typeface="Arial"/>
                <a:cs typeface="Arial"/>
                <a:sym typeface="Arial"/>
              </a:rPr>
              <a:t>n'y</a:t>
            </a:r>
            <a:r>
              <a:rPr lang="en-US" sz="1400" b="0" i="0" u="none" strike="noStrike" cap="none" dirty="0">
                <a:solidFill>
                  <a:schemeClr val="dk1"/>
                </a:solidFill>
                <a:latin typeface="Arial"/>
                <a:ea typeface="Arial"/>
                <a:cs typeface="Arial"/>
                <a:sym typeface="Arial"/>
              </a:rPr>
              <a:t> a pas </a:t>
            </a:r>
            <a:r>
              <a:rPr lang="en-US" sz="1400" b="0" i="0" u="none" strike="noStrike" cap="none" dirty="0" err="1">
                <a:solidFill>
                  <a:schemeClr val="dk1"/>
                </a:solidFill>
                <a:latin typeface="Arial"/>
                <a:ea typeface="Arial"/>
                <a:cs typeface="Arial"/>
                <a:sym typeface="Arial"/>
              </a:rPr>
              <a:t>d'erreur</a:t>
            </a:r>
            <a:r>
              <a:rPr lang="en-US" sz="1400" b="0" i="0" u="none" strike="noStrike" cap="none" dirty="0">
                <a:solidFill>
                  <a:schemeClr val="dk1"/>
                </a:solidFill>
                <a:latin typeface="Arial"/>
                <a:ea typeface="Arial"/>
                <a:cs typeface="Arial"/>
                <a:sym typeface="Arial"/>
              </a:rPr>
              <a:t> quant à la position du </a:t>
            </a:r>
            <a:r>
              <a:rPr lang="en-US" sz="1400" b="0" i="0" u="none" strike="noStrike" cap="none" dirty="0" err="1">
                <a:solidFill>
                  <a:schemeClr val="dk1"/>
                </a:solidFill>
                <a:latin typeface="Arial"/>
                <a:ea typeface="Arial"/>
                <a:cs typeface="Arial"/>
                <a:sym typeface="Arial"/>
              </a:rPr>
              <a:t>serveur</a:t>
            </a:r>
            <a:r>
              <a:rPr lang="en-US" sz="1400" b="0" i="0" u="none" strike="noStrike" cap="none" dirty="0">
                <a:solidFill>
                  <a:schemeClr val="dk1"/>
                </a:solidFill>
                <a:latin typeface="Arial"/>
                <a:ea typeface="Arial"/>
                <a:cs typeface="Arial"/>
                <a:sym typeface="Arial"/>
              </a:rPr>
              <a:t> par rapport aux </a:t>
            </a:r>
            <a:r>
              <a:rPr lang="en-US" sz="1400" b="0" i="0" u="none" strike="noStrike" cap="none" dirty="0" err="1">
                <a:solidFill>
                  <a:schemeClr val="dk1"/>
                </a:solidFill>
                <a:latin typeface="Arial"/>
                <a:ea typeface="Arial"/>
                <a:cs typeface="Arial"/>
                <a:sym typeface="Arial"/>
              </a:rPr>
              <a:t>autres</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joueurs</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lors</a:t>
            </a:r>
            <a:r>
              <a:rPr lang="en-US" sz="1400" b="0" i="0" u="none" strike="noStrike" cap="none" dirty="0">
                <a:solidFill>
                  <a:schemeClr val="dk1"/>
                </a:solidFill>
                <a:latin typeface="Arial"/>
                <a:ea typeface="Arial"/>
                <a:cs typeface="Arial"/>
                <a:sym typeface="Arial"/>
              </a:rPr>
              <a:t> du service. À </a:t>
            </a:r>
            <a:r>
              <a:rPr lang="en-US" sz="1400" b="0" i="0" u="none" strike="noStrike" cap="none" dirty="0" err="1">
                <a:solidFill>
                  <a:schemeClr val="dk1"/>
                </a:solidFill>
                <a:latin typeface="Arial"/>
                <a:ea typeface="Arial"/>
                <a:cs typeface="Arial"/>
                <a:sym typeface="Arial"/>
              </a:rPr>
              <a:t>l'exception</a:t>
            </a:r>
            <a:r>
              <a:rPr lang="en-US" sz="1400" b="0" i="0" u="none" strike="noStrike" cap="none" dirty="0">
                <a:solidFill>
                  <a:schemeClr val="dk1"/>
                </a:solidFill>
                <a:latin typeface="Arial"/>
                <a:ea typeface="Arial"/>
                <a:cs typeface="Arial"/>
                <a:sym typeface="Arial"/>
              </a:rPr>
              <a:t> du </a:t>
            </a:r>
            <a:r>
              <a:rPr lang="en-US" sz="1400" b="0" i="0" u="none" strike="noStrike" cap="none" dirty="0" err="1">
                <a:solidFill>
                  <a:schemeClr val="dk1"/>
                </a:solidFill>
                <a:latin typeface="Arial"/>
                <a:ea typeface="Arial"/>
                <a:cs typeface="Arial"/>
                <a:sym typeface="Arial"/>
              </a:rPr>
              <a:t>serveur</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tous</a:t>
            </a:r>
            <a:r>
              <a:rPr lang="en-US" sz="1400" b="0" i="0" u="none" strike="noStrike" cap="none" dirty="0">
                <a:solidFill>
                  <a:schemeClr val="dk1"/>
                </a:solidFill>
                <a:latin typeface="Arial"/>
                <a:ea typeface="Arial"/>
                <a:cs typeface="Arial"/>
                <a:sym typeface="Arial"/>
              </a:rPr>
              <a:t> les </a:t>
            </a:r>
            <a:r>
              <a:rPr lang="en-US" sz="1400" b="0" i="0" u="none" strike="noStrike" cap="none" dirty="0" err="1">
                <a:solidFill>
                  <a:schemeClr val="dk1"/>
                </a:solidFill>
                <a:latin typeface="Arial"/>
                <a:ea typeface="Arial"/>
                <a:cs typeface="Arial"/>
                <a:sym typeface="Arial"/>
              </a:rPr>
              <a:t>joueurs</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doivent</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être</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entièrement</a:t>
            </a:r>
            <a:r>
              <a:rPr lang="en-US" sz="1400" b="0" i="0" u="none" strike="noStrike" cap="none" dirty="0">
                <a:solidFill>
                  <a:schemeClr val="dk1"/>
                </a:solidFill>
                <a:latin typeface="Arial"/>
                <a:ea typeface="Arial"/>
                <a:cs typeface="Arial"/>
                <a:sym typeface="Arial"/>
              </a:rPr>
              <a:t> à </a:t>
            </a:r>
            <a:r>
              <a:rPr lang="en-US" sz="1400" b="0" i="0" u="none" strike="noStrike" cap="none" dirty="0" err="1">
                <a:solidFill>
                  <a:schemeClr val="dk1"/>
                </a:solidFill>
                <a:latin typeface="Arial"/>
                <a:ea typeface="Arial"/>
                <a:cs typeface="Arial"/>
                <a:sym typeface="Arial"/>
              </a:rPr>
              <a:t>l'intérieur</a:t>
            </a:r>
            <a:r>
              <a:rPr lang="en-US" sz="1400" b="0" i="0" u="none" strike="noStrike" cap="none" dirty="0">
                <a:solidFill>
                  <a:schemeClr val="dk1"/>
                </a:solidFill>
                <a:latin typeface="Arial"/>
                <a:ea typeface="Arial"/>
                <a:cs typeface="Arial"/>
                <a:sym typeface="Arial"/>
              </a:rPr>
              <a:t> du terrain </a:t>
            </a:r>
            <a:r>
              <a:rPr lang="en-US" sz="1400" b="0" i="0" u="none" strike="noStrike" cap="none" dirty="0" err="1">
                <a:solidFill>
                  <a:schemeClr val="dk1"/>
                </a:solidFill>
                <a:latin typeface="Arial"/>
                <a:ea typeface="Arial"/>
                <a:cs typeface="Arial"/>
                <a:sym typeface="Arial"/>
              </a:rPr>
              <a:t>lors</a:t>
            </a:r>
            <a:r>
              <a:rPr lang="en-US" sz="1400" b="0" i="0" u="none" strike="noStrike" cap="none" dirty="0">
                <a:solidFill>
                  <a:schemeClr val="dk1"/>
                </a:solidFill>
                <a:latin typeface="Arial"/>
                <a:ea typeface="Arial"/>
                <a:cs typeface="Arial"/>
                <a:sym typeface="Arial"/>
              </a:rPr>
              <a:t> du service : </a:t>
            </a:r>
            <a:r>
              <a:rPr lang="en-US" sz="1400" b="0" i="0" u="none" strike="noStrike" cap="none" dirty="0" err="1">
                <a:solidFill>
                  <a:schemeClr val="dk1"/>
                </a:solidFill>
                <a:latin typeface="Arial"/>
                <a:ea typeface="Arial"/>
                <a:cs typeface="Arial"/>
                <a:sym typeface="Arial"/>
              </a:rPr>
              <a:t>ils</a:t>
            </a:r>
            <a:r>
              <a:rPr lang="en-US" sz="1400" b="0" i="0" u="none" strike="noStrike" cap="none" dirty="0">
                <a:solidFill>
                  <a:schemeClr val="dk1"/>
                </a:solidFill>
                <a:latin typeface="Arial"/>
                <a:ea typeface="Arial"/>
                <a:cs typeface="Arial"/>
                <a:sym typeface="Arial"/>
              </a:rPr>
              <a:t> ne </a:t>
            </a:r>
            <a:r>
              <a:rPr lang="en-US" sz="1400" b="0" i="0" u="none" strike="noStrike" cap="none" dirty="0" err="1">
                <a:solidFill>
                  <a:schemeClr val="dk1"/>
                </a:solidFill>
                <a:latin typeface="Arial"/>
                <a:ea typeface="Arial"/>
                <a:cs typeface="Arial"/>
                <a:sym typeface="Arial"/>
              </a:rPr>
              <a:t>doivent</a:t>
            </a:r>
            <a:r>
              <a:rPr lang="en-US" sz="1400" b="0" i="0" u="none" strike="noStrike" cap="none" dirty="0">
                <a:solidFill>
                  <a:schemeClr val="dk1"/>
                </a:solidFill>
                <a:latin typeface="Arial"/>
                <a:ea typeface="Arial"/>
                <a:cs typeface="Arial"/>
                <a:sym typeface="Arial"/>
              </a:rPr>
              <a:t> pas toucher le terrain à </a:t>
            </a:r>
            <a:r>
              <a:rPr lang="en-US" sz="1400" b="0" i="0" u="none" strike="noStrike" cap="none" dirty="0" err="1">
                <a:solidFill>
                  <a:schemeClr val="dk1"/>
                </a:solidFill>
                <a:latin typeface="Arial"/>
                <a:ea typeface="Arial"/>
                <a:cs typeface="Arial"/>
                <a:sym typeface="Arial"/>
              </a:rPr>
              <a:t>l'extérieur</a:t>
            </a:r>
            <a:r>
              <a:rPr lang="en-US" sz="1400" b="0" i="0" u="none" strike="noStrike" cap="none" dirty="0">
                <a:solidFill>
                  <a:schemeClr val="dk1"/>
                </a:solidFill>
                <a:latin typeface="Arial"/>
                <a:ea typeface="Arial"/>
                <a:cs typeface="Arial"/>
                <a:sym typeface="Arial"/>
              </a:rPr>
              <a:t> des </a:t>
            </a:r>
            <a:r>
              <a:rPr lang="en-US" sz="1400" b="0" i="0" u="none" strike="noStrike" cap="none" dirty="0" err="1">
                <a:solidFill>
                  <a:schemeClr val="dk1"/>
                </a:solidFill>
                <a:latin typeface="Arial"/>
                <a:ea typeface="Arial"/>
                <a:cs typeface="Arial"/>
                <a:sym typeface="Arial"/>
              </a:rPr>
              <a:t>lignes</a:t>
            </a:r>
            <a:r>
              <a:rPr lang="en-US" sz="1400" b="0" i="0" u="none" strike="noStrike" cap="none" dirty="0">
                <a:solidFill>
                  <a:schemeClr val="dk1"/>
                </a:solidFill>
                <a:latin typeface="Arial"/>
                <a:ea typeface="Arial"/>
                <a:cs typeface="Arial"/>
                <a:sym typeface="Arial"/>
              </a:rPr>
              <a:t>. Une </a:t>
            </a:r>
            <a:r>
              <a:rPr lang="en-US" sz="1400" b="0" i="0" u="none" strike="noStrike" cap="none" dirty="0" err="1">
                <a:solidFill>
                  <a:schemeClr val="dk1"/>
                </a:solidFill>
                <a:latin typeface="Arial"/>
                <a:ea typeface="Arial"/>
                <a:cs typeface="Arial"/>
                <a:sym typeface="Arial"/>
              </a:rPr>
              <a:t>fois</a:t>
            </a:r>
            <a:r>
              <a:rPr lang="en-US" sz="1400" b="0" i="0" u="none" strike="noStrike" cap="none" dirty="0">
                <a:solidFill>
                  <a:schemeClr val="dk1"/>
                </a:solidFill>
                <a:latin typeface="Arial"/>
                <a:ea typeface="Arial"/>
                <a:cs typeface="Arial"/>
                <a:sym typeface="Arial"/>
              </a:rPr>
              <a:t> la </a:t>
            </a:r>
            <a:r>
              <a:rPr lang="en-US" sz="1400" b="0" i="0" u="none" strike="noStrike" cap="none" dirty="0" err="1">
                <a:solidFill>
                  <a:schemeClr val="dk1"/>
                </a:solidFill>
                <a:latin typeface="Arial"/>
                <a:ea typeface="Arial"/>
                <a:cs typeface="Arial"/>
                <a:sym typeface="Arial"/>
              </a:rPr>
              <a:t>balle</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frappée</a:t>
            </a:r>
            <a:r>
              <a:rPr lang="en-US" sz="1400" b="0" i="0" u="none" strike="noStrike" cap="none" dirty="0">
                <a:solidFill>
                  <a:schemeClr val="dk1"/>
                </a:solidFill>
                <a:latin typeface="Arial"/>
                <a:ea typeface="Arial"/>
                <a:cs typeface="Arial"/>
                <a:sym typeface="Arial"/>
              </a:rPr>
              <a:t>, les </a:t>
            </a:r>
            <a:r>
              <a:rPr lang="en-US" sz="1400" b="0" i="0" u="none" strike="noStrike" cap="none" dirty="0" err="1">
                <a:solidFill>
                  <a:schemeClr val="dk1"/>
                </a:solidFill>
                <a:latin typeface="Arial"/>
                <a:ea typeface="Arial"/>
                <a:cs typeface="Arial"/>
                <a:sym typeface="Arial"/>
              </a:rPr>
              <a:t>joueurs</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peuvent</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sortir</a:t>
            </a:r>
            <a:r>
              <a:rPr lang="en-US" sz="1400" b="0" i="0" u="none" strike="noStrike" cap="none" dirty="0">
                <a:solidFill>
                  <a:schemeClr val="dk1"/>
                </a:solidFill>
                <a:latin typeface="Arial"/>
                <a:ea typeface="Arial"/>
                <a:cs typeface="Arial"/>
                <a:sym typeface="Arial"/>
              </a:rPr>
              <a:t> du terrain et changer de poste (les </a:t>
            </a:r>
            <a:r>
              <a:rPr lang="en-US" sz="1400" b="0" i="0" u="none" strike="noStrike" cap="none" dirty="0" err="1">
                <a:solidFill>
                  <a:schemeClr val="dk1"/>
                </a:solidFill>
                <a:latin typeface="Arial"/>
                <a:ea typeface="Arial"/>
                <a:cs typeface="Arial"/>
                <a:sym typeface="Arial"/>
              </a:rPr>
              <a:t>joueurs</a:t>
            </a:r>
            <a:r>
              <a:rPr lang="en-US" sz="1400" b="0" i="0" u="none" strike="noStrike" cap="none" dirty="0">
                <a:solidFill>
                  <a:schemeClr val="dk1"/>
                </a:solidFill>
                <a:latin typeface="Arial"/>
                <a:ea typeface="Arial"/>
                <a:cs typeface="Arial"/>
                <a:sym typeface="Arial"/>
              </a:rPr>
              <a:t> aux </a:t>
            </a:r>
            <a:r>
              <a:rPr lang="en-US" sz="1400" b="0" i="0" u="none" strike="noStrike" cap="none" dirty="0" err="1">
                <a:solidFill>
                  <a:schemeClr val="dk1"/>
                </a:solidFill>
                <a:latin typeface="Arial"/>
                <a:ea typeface="Arial"/>
                <a:cs typeface="Arial"/>
                <a:sym typeface="Arial"/>
              </a:rPr>
              <a:t>postes</a:t>
            </a:r>
            <a:r>
              <a:rPr lang="en-US" sz="1400" b="0" i="0" u="none" strike="noStrike" cap="none" dirty="0">
                <a:solidFill>
                  <a:schemeClr val="dk1"/>
                </a:solidFill>
                <a:latin typeface="Arial"/>
                <a:ea typeface="Arial"/>
                <a:cs typeface="Arial"/>
                <a:sym typeface="Arial"/>
              </a:rPr>
              <a:t> 1, 5 et les </a:t>
            </a:r>
            <a:r>
              <a:rPr lang="en-US" sz="1400" b="0" i="0" u="none" strike="noStrike" cap="none" dirty="0" err="1">
                <a:solidFill>
                  <a:schemeClr val="dk1"/>
                </a:solidFill>
                <a:latin typeface="Arial"/>
                <a:ea typeface="Arial"/>
                <a:cs typeface="Arial"/>
                <a:sym typeface="Arial"/>
              </a:rPr>
              <a:t>joueurs</a:t>
            </a:r>
            <a:r>
              <a:rPr lang="en-US" sz="1400" b="0" i="0" u="none" strike="noStrike" cap="none" dirty="0">
                <a:solidFill>
                  <a:schemeClr val="dk1"/>
                </a:solidFill>
                <a:latin typeface="Arial"/>
                <a:ea typeface="Arial"/>
                <a:cs typeface="Arial"/>
                <a:sym typeface="Arial"/>
              </a:rPr>
              <a:t> aux </a:t>
            </a:r>
            <a:r>
              <a:rPr lang="en-US" sz="1400" b="0" i="0" u="none" strike="noStrike" cap="none" dirty="0" err="1">
                <a:solidFill>
                  <a:schemeClr val="dk1"/>
                </a:solidFill>
                <a:latin typeface="Arial"/>
                <a:ea typeface="Arial"/>
                <a:cs typeface="Arial"/>
                <a:sym typeface="Arial"/>
              </a:rPr>
              <a:t>postes</a:t>
            </a:r>
            <a:r>
              <a:rPr lang="en-US" sz="1400" b="0" i="0" u="none" strike="noStrike" cap="none" dirty="0">
                <a:solidFill>
                  <a:schemeClr val="dk1"/>
                </a:solidFill>
                <a:latin typeface="Arial"/>
                <a:ea typeface="Arial"/>
                <a:cs typeface="Arial"/>
                <a:sym typeface="Arial"/>
              </a:rPr>
              <a:t> 2, 3 et 4 entre </a:t>
            </a:r>
            <a:r>
              <a:rPr lang="en-US" sz="1400" b="0" i="0" u="none" strike="noStrike" cap="none" dirty="0" err="1">
                <a:solidFill>
                  <a:schemeClr val="dk1"/>
                </a:solidFill>
                <a:latin typeface="Arial"/>
                <a:ea typeface="Arial"/>
                <a:cs typeface="Arial"/>
                <a:sym typeface="Arial"/>
              </a:rPr>
              <a:t>eux</a:t>
            </a:r>
            <a:r>
              <a:rPr lang="en-US" sz="1400" b="0" i="0" u="none" strike="noStrike" cap="none" dirty="0">
                <a:solidFill>
                  <a:schemeClr val="dk1"/>
                </a:solidFill>
                <a:latin typeface="Arial"/>
                <a:ea typeface="Arial"/>
                <a:cs typeface="Arial"/>
                <a:sym typeface="Arial"/>
              </a:rPr>
              <a:t>).</a:t>
            </a:r>
            <a:endParaRPr dirty="0"/>
          </a:p>
          <a:p>
            <a:pPr marL="342900" marR="0" lvl="0" indent="-342900" algn="l" rtl="0">
              <a:lnSpc>
                <a:spcPct val="80000"/>
              </a:lnSpc>
              <a:spcBef>
                <a:spcPts val="280"/>
              </a:spcBef>
              <a:spcAft>
                <a:spcPts val="0"/>
              </a:spcAft>
              <a:buClr>
                <a:schemeClr val="dk1"/>
              </a:buClr>
              <a:buFont typeface="Arial"/>
              <a:buNone/>
            </a:pPr>
            <a:r>
              <a:rPr lang="en-US" sz="1400" b="0" i="0" u="none" strike="noStrike" cap="none" dirty="0">
                <a:solidFill>
                  <a:schemeClr val="dk1"/>
                </a:solidFill>
                <a:latin typeface="Arial"/>
                <a:ea typeface="Arial"/>
                <a:cs typeface="Arial"/>
                <a:sym typeface="Arial"/>
              </a:rPr>
              <a:t>Il </a:t>
            </a:r>
            <a:r>
              <a:rPr lang="en-US" sz="1400" b="0" i="0" u="none" strike="noStrike" cap="none" dirty="0" err="1">
                <a:solidFill>
                  <a:schemeClr val="dk1"/>
                </a:solidFill>
                <a:latin typeface="Arial"/>
                <a:ea typeface="Arial"/>
                <a:cs typeface="Arial"/>
                <a:sym typeface="Arial"/>
              </a:rPr>
              <a:t>existe</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plusieurs</a:t>
            </a:r>
            <a:r>
              <a:rPr lang="en-US" sz="1400" b="0" i="0" u="none" strike="noStrike" cap="none" dirty="0">
                <a:solidFill>
                  <a:schemeClr val="dk1"/>
                </a:solidFill>
                <a:latin typeface="Arial"/>
                <a:ea typeface="Arial"/>
                <a:cs typeface="Arial"/>
                <a:sym typeface="Arial"/>
              </a:rPr>
              <a:t> types de services :</a:t>
            </a:r>
            <a:endParaRPr sz="1400" b="1" i="0" u="none" strike="noStrike" cap="none" dirty="0">
              <a:solidFill>
                <a:schemeClr val="dk1"/>
              </a:solidFill>
              <a:latin typeface="Arial"/>
              <a:ea typeface="Arial"/>
              <a:cs typeface="Arial"/>
              <a:sym typeface="Arial"/>
            </a:endParaRPr>
          </a:p>
          <a:p>
            <a:pPr marL="342900" marR="0" lvl="0" indent="-342900" algn="l" rtl="0">
              <a:lnSpc>
                <a:spcPct val="80000"/>
              </a:lnSpc>
              <a:spcBef>
                <a:spcPts val="280"/>
              </a:spcBef>
              <a:spcAft>
                <a:spcPts val="0"/>
              </a:spcAft>
              <a:buClr>
                <a:schemeClr val="dk1"/>
              </a:buClr>
              <a:buSzPts val="1400"/>
              <a:buFont typeface="Arial"/>
              <a:buChar char="•"/>
            </a:pPr>
            <a:r>
              <a:rPr lang="en-US" sz="1400" b="1" i="0" u="none" strike="noStrike" cap="none" dirty="0">
                <a:solidFill>
                  <a:schemeClr val="dk1"/>
                </a:solidFill>
                <a:latin typeface="Arial"/>
                <a:ea typeface="Arial"/>
                <a:cs typeface="Arial"/>
                <a:sym typeface="Arial"/>
              </a:rPr>
              <a:t>Le « service </a:t>
            </a:r>
            <a:r>
              <a:rPr lang="en-US" sz="1400" b="1" i="0" u="none" strike="noStrike" cap="none" dirty="0" err="1">
                <a:solidFill>
                  <a:schemeClr val="dk1"/>
                </a:solidFill>
                <a:latin typeface="Arial"/>
                <a:ea typeface="Arial"/>
                <a:cs typeface="Arial"/>
                <a:sym typeface="Arial"/>
              </a:rPr>
              <a:t>cuillère</a:t>
            </a:r>
            <a:r>
              <a:rPr lang="en-US" sz="1400" b="1" i="0" u="none" strike="noStrike" cap="none" dirty="0">
                <a:solidFill>
                  <a:schemeClr val="dk1"/>
                </a:solidFill>
                <a:latin typeface="Arial"/>
                <a:ea typeface="Arial"/>
                <a:cs typeface="Arial"/>
                <a:sym typeface="Arial"/>
              </a:rPr>
              <a:t> »: </a:t>
            </a:r>
            <a:r>
              <a:rPr lang="en-US" sz="1400" b="1" i="0" u="none" strike="noStrike" cap="none" dirty="0" err="1">
                <a:solidFill>
                  <a:schemeClr val="dk1"/>
                </a:solidFill>
                <a:latin typeface="Arial"/>
                <a:ea typeface="Arial"/>
                <a:cs typeface="Arial"/>
                <a:sym typeface="Arial"/>
              </a:rPr>
              <a:t>c</a:t>
            </a:r>
            <a:r>
              <a:rPr lang="en-US" sz="1400" b="0" i="0" u="none" strike="noStrike" cap="none" dirty="0" err="1">
                <a:solidFill>
                  <a:schemeClr val="dk1"/>
                </a:solidFill>
                <a:latin typeface="Arial"/>
                <a:ea typeface="Arial"/>
                <a:cs typeface="Arial"/>
                <a:sym typeface="Arial"/>
              </a:rPr>
              <a:t>'est</a:t>
            </a:r>
            <a:r>
              <a:rPr lang="en-US" sz="1400" b="0" i="0" u="none" strike="noStrike" cap="none" dirty="0">
                <a:solidFill>
                  <a:schemeClr val="dk1"/>
                </a:solidFill>
                <a:latin typeface="Arial"/>
                <a:ea typeface="Arial"/>
                <a:cs typeface="Arial"/>
                <a:sym typeface="Arial"/>
              </a:rPr>
              <a:t> le service </a:t>
            </a:r>
            <a:r>
              <a:rPr lang="en-US" sz="1400" b="0" i="0" u="none" strike="noStrike" cap="none" dirty="0" err="1">
                <a:solidFill>
                  <a:schemeClr val="dk1"/>
                </a:solidFill>
                <a:latin typeface="Arial"/>
                <a:ea typeface="Arial"/>
                <a:cs typeface="Arial"/>
                <a:sym typeface="Arial"/>
              </a:rPr>
              <a:t>utilisé</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habituellement</a:t>
            </a:r>
            <a:r>
              <a:rPr lang="en-US" sz="1400" b="0" i="0" u="none" strike="noStrike" cap="none" dirty="0">
                <a:solidFill>
                  <a:schemeClr val="dk1"/>
                </a:solidFill>
                <a:latin typeface="Arial"/>
                <a:ea typeface="Arial"/>
                <a:cs typeface="Arial"/>
                <a:sym typeface="Arial"/>
              </a:rPr>
              <a:t> par les </a:t>
            </a:r>
            <a:r>
              <a:rPr lang="en-US" sz="1400" b="0" i="0" u="none" strike="noStrike" cap="none" dirty="0" err="1">
                <a:solidFill>
                  <a:schemeClr val="dk1"/>
                </a:solidFill>
                <a:latin typeface="Arial"/>
                <a:ea typeface="Arial"/>
                <a:cs typeface="Arial"/>
                <a:sym typeface="Arial"/>
              </a:rPr>
              <a:t>débutants</a:t>
            </a:r>
            <a:r>
              <a:rPr lang="en-US" sz="1400" b="0" i="0" u="none" strike="noStrike" cap="none" dirty="0">
                <a:solidFill>
                  <a:schemeClr val="dk1"/>
                </a:solidFill>
                <a:latin typeface="Arial"/>
                <a:ea typeface="Arial"/>
                <a:cs typeface="Arial"/>
                <a:sym typeface="Arial"/>
              </a:rPr>
              <a:t>. Il </a:t>
            </a:r>
            <a:r>
              <a:rPr lang="en-US" sz="1400" b="0" i="0" u="none" strike="noStrike" cap="none" dirty="0" err="1">
                <a:solidFill>
                  <a:schemeClr val="dk1"/>
                </a:solidFill>
                <a:latin typeface="Arial"/>
                <a:ea typeface="Arial"/>
                <a:cs typeface="Arial"/>
                <a:sym typeface="Arial"/>
              </a:rPr>
              <a:t>consiste</a:t>
            </a:r>
            <a:r>
              <a:rPr lang="en-US" sz="1400" b="0" i="0" u="none" strike="noStrike" cap="none" dirty="0">
                <a:solidFill>
                  <a:schemeClr val="dk1"/>
                </a:solidFill>
                <a:latin typeface="Arial"/>
                <a:ea typeface="Arial"/>
                <a:cs typeface="Arial"/>
                <a:sym typeface="Arial"/>
              </a:rPr>
              <a:t> à prendre le </a:t>
            </a:r>
            <a:r>
              <a:rPr lang="en-US" sz="1400" b="0" i="0" u="none" strike="noStrike" cap="none" dirty="0" err="1">
                <a:solidFill>
                  <a:schemeClr val="dk1"/>
                </a:solidFill>
                <a:latin typeface="Arial"/>
                <a:ea typeface="Arial"/>
                <a:cs typeface="Arial"/>
                <a:sym typeface="Arial"/>
              </a:rPr>
              <a:t>ballon</a:t>
            </a:r>
            <a:r>
              <a:rPr lang="en-US" sz="1400" b="0" i="0" u="none" strike="noStrike" cap="none" dirty="0">
                <a:solidFill>
                  <a:schemeClr val="dk1"/>
                </a:solidFill>
                <a:latin typeface="Arial"/>
                <a:ea typeface="Arial"/>
                <a:cs typeface="Arial"/>
                <a:sym typeface="Arial"/>
              </a:rPr>
              <a:t> de la main gauche (pour un </a:t>
            </a:r>
            <a:r>
              <a:rPr lang="en-US" sz="1400" b="0" i="0" u="none" strike="noStrike" cap="none" dirty="0" err="1">
                <a:solidFill>
                  <a:schemeClr val="dk1"/>
                </a:solidFill>
                <a:latin typeface="Arial"/>
                <a:ea typeface="Arial"/>
                <a:cs typeface="Arial"/>
                <a:sym typeface="Arial"/>
              </a:rPr>
              <a:t>droitier</a:t>
            </a:r>
            <a:r>
              <a:rPr lang="en-US" sz="1400" b="0" i="0" u="none" strike="noStrike" cap="none" dirty="0">
                <a:solidFill>
                  <a:schemeClr val="dk1"/>
                </a:solidFill>
                <a:latin typeface="Arial"/>
                <a:ea typeface="Arial"/>
                <a:cs typeface="Arial"/>
                <a:sym typeface="Arial"/>
              </a:rPr>
              <a:t>), de </a:t>
            </a:r>
            <a:r>
              <a:rPr lang="en-US" sz="1400" b="0" i="0" u="none" strike="noStrike" cap="none" dirty="0" err="1">
                <a:solidFill>
                  <a:schemeClr val="dk1"/>
                </a:solidFill>
                <a:latin typeface="Arial"/>
                <a:ea typeface="Arial"/>
                <a:cs typeface="Arial"/>
                <a:sym typeface="Arial"/>
              </a:rPr>
              <a:t>tendre</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ce</a:t>
            </a:r>
            <a:r>
              <a:rPr lang="en-US" sz="1400" b="0" i="0" u="none" strike="noStrike" cap="none" dirty="0">
                <a:solidFill>
                  <a:schemeClr val="dk1"/>
                </a:solidFill>
                <a:latin typeface="Arial"/>
                <a:ea typeface="Arial"/>
                <a:cs typeface="Arial"/>
                <a:sym typeface="Arial"/>
              </a:rPr>
              <a:t> bras </a:t>
            </a:r>
            <a:r>
              <a:rPr lang="en-US" sz="1400" b="0" i="0" u="none" strike="noStrike" cap="none" dirty="0" err="1">
                <a:solidFill>
                  <a:schemeClr val="dk1"/>
                </a:solidFill>
                <a:latin typeface="Arial"/>
                <a:ea typeface="Arial"/>
                <a:cs typeface="Arial"/>
                <a:sym typeface="Arial"/>
              </a:rPr>
              <a:t>en</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avant</a:t>
            </a:r>
            <a:r>
              <a:rPr lang="en-US" sz="1400" b="0" i="0" u="none" strike="noStrike" cap="none" dirty="0">
                <a:solidFill>
                  <a:schemeClr val="dk1"/>
                </a:solidFill>
                <a:latin typeface="Arial"/>
                <a:ea typeface="Arial"/>
                <a:cs typeface="Arial"/>
                <a:sym typeface="Arial"/>
              </a:rPr>
              <a:t> à hauteur du </a:t>
            </a:r>
            <a:r>
              <a:rPr lang="en-US" sz="1400" b="0" i="0" u="none" strike="noStrike" cap="none" dirty="0" err="1">
                <a:solidFill>
                  <a:schemeClr val="dk1"/>
                </a:solidFill>
                <a:latin typeface="Arial"/>
                <a:ea typeface="Arial"/>
                <a:cs typeface="Arial"/>
                <a:sym typeface="Arial"/>
              </a:rPr>
              <a:t>bassin</a:t>
            </a:r>
            <a:r>
              <a:rPr lang="en-US" sz="1400" b="0" i="0" u="none" strike="noStrike" cap="none" dirty="0">
                <a:solidFill>
                  <a:schemeClr val="dk1"/>
                </a:solidFill>
                <a:latin typeface="Arial"/>
                <a:ea typeface="Arial"/>
                <a:cs typeface="Arial"/>
                <a:sym typeface="Arial"/>
              </a:rPr>
              <a:t>, lancer </a:t>
            </a:r>
            <a:r>
              <a:rPr lang="en-US" sz="1400" b="0" i="0" u="none" strike="noStrike" cap="none" dirty="0" err="1">
                <a:solidFill>
                  <a:schemeClr val="dk1"/>
                </a:solidFill>
                <a:latin typeface="Arial"/>
                <a:ea typeface="Arial"/>
                <a:cs typeface="Arial"/>
                <a:sym typeface="Arial"/>
              </a:rPr>
              <a:t>légèrement</a:t>
            </a:r>
            <a:r>
              <a:rPr lang="en-US" sz="1400" b="0" i="0" u="none" strike="noStrike" cap="none" dirty="0">
                <a:solidFill>
                  <a:schemeClr val="dk1"/>
                </a:solidFill>
                <a:latin typeface="Arial"/>
                <a:ea typeface="Arial"/>
                <a:cs typeface="Arial"/>
                <a:sym typeface="Arial"/>
              </a:rPr>
              <a:t> le </a:t>
            </a:r>
            <a:r>
              <a:rPr lang="en-US" sz="1400" b="0" i="0" u="none" strike="noStrike" cap="none" dirty="0" err="1">
                <a:solidFill>
                  <a:schemeClr val="dk1"/>
                </a:solidFill>
                <a:latin typeface="Arial"/>
                <a:ea typeface="Arial"/>
                <a:cs typeface="Arial"/>
                <a:sym typeface="Arial"/>
              </a:rPr>
              <a:t>ballon</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en</a:t>
            </a:r>
            <a:r>
              <a:rPr lang="en-US" sz="1400" b="0" i="0" u="none" strike="noStrike" cap="none" dirty="0">
                <a:solidFill>
                  <a:schemeClr val="dk1"/>
                </a:solidFill>
                <a:latin typeface="Arial"/>
                <a:ea typeface="Arial"/>
                <a:cs typeface="Arial"/>
                <a:sym typeface="Arial"/>
              </a:rPr>
              <a:t> hauteur et de le </a:t>
            </a:r>
            <a:r>
              <a:rPr lang="en-US" sz="1400" b="0" i="0" u="none" strike="noStrike" cap="none" dirty="0" err="1">
                <a:solidFill>
                  <a:schemeClr val="dk1"/>
                </a:solidFill>
                <a:latin typeface="Arial"/>
                <a:ea typeface="Arial"/>
                <a:cs typeface="Arial"/>
                <a:sym typeface="Arial"/>
              </a:rPr>
              <a:t>frapper</a:t>
            </a:r>
            <a:r>
              <a:rPr lang="en-US" sz="1400" b="0" i="0" u="none" strike="noStrike" cap="none" dirty="0">
                <a:solidFill>
                  <a:schemeClr val="dk1"/>
                </a:solidFill>
                <a:latin typeface="Arial"/>
                <a:ea typeface="Arial"/>
                <a:cs typeface="Arial"/>
                <a:sym typeface="Arial"/>
              </a:rPr>
              <a:t> par dessous avec la main droite pour le faire « </a:t>
            </a:r>
            <a:r>
              <a:rPr lang="en-US" sz="1400" b="0" i="0" u="none" strike="noStrike" cap="none" dirty="0" err="1">
                <a:solidFill>
                  <a:schemeClr val="dk1"/>
                </a:solidFill>
                <a:latin typeface="Arial"/>
                <a:ea typeface="Arial"/>
                <a:cs typeface="Arial"/>
                <a:sym typeface="Arial"/>
              </a:rPr>
              <a:t>voler</a:t>
            </a:r>
            <a:r>
              <a:rPr lang="en-US" sz="1400" b="0" i="0" u="none" strike="noStrike" cap="none" dirty="0">
                <a:solidFill>
                  <a:schemeClr val="dk1"/>
                </a:solidFill>
                <a:latin typeface="Arial"/>
                <a:ea typeface="Arial"/>
                <a:cs typeface="Arial"/>
                <a:sym typeface="Arial"/>
              </a:rPr>
              <a:t> » </a:t>
            </a:r>
            <a:r>
              <a:rPr lang="en-US" sz="1400" b="0" i="0" u="none" strike="noStrike" cap="none" dirty="0" err="1">
                <a:solidFill>
                  <a:schemeClr val="dk1"/>
                </a:solidFill>
                <a:latin typeface="Arial"/>
                <a:ea typeface="Arial"/>
                <a:cs typeface="Arial"/>
                <a:sym typeface="Arial"/>
              </a:rPr>
              <a:t>en</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avant</a:t>
            </a:r>
            <a:r>
              <a:rPr lang="en-US" sz="1400" b="0" i="0" u="none" strike="noStrike" cap="none" dirty="0">
                <a:solidFill>
                  <a:schemeClr val="dk1"/>
                </a:solidFill>
                <a:latin typeface="Arial"/>
                <a:ea typeface="Arial"/>
                <a:cs typeface="Arial"/>
                <a:sym typeface="Arial"/>
              </a:rPr>
              <a:t>.</a:t>
            </a:r>
            <a:endParaRPr dirty="0"/>
          </a:p>
          <a:p>
            <a:pPr marL="342900" indent="-342900">
              <a:lnSpc>
                <a:spcPct val="80000"/>
              </a:lnSpc>
              <a:spcBef>
                <a:spcPts val="280"/>
              </a:spcBef>
            </a:pPr>
            <a:r>
              <a:rPr lang="en-US" sz="1400" b="1" i="0" u="none" strike="noStrike" cap="none" dirty="0">
                <a:solidFill>
                  <a:schemeClr val="dk1"/>
                </a:solidFill>
                <a:latin typeface="Arial"/>
                <a:ea typeface="Arial"/>
                <a:cs typeface="Arial"/>
                <a:sym typeface="Arial"/>
              </a:rPr>
              <a:t>Le service </a:t>
            </a:r>
            <a:r>
              <a:rPr lang="en-US" sz="1400" b="1" i="0" u="none" strike="noStrike" cap="none" dirty="0" err="1">
                <a:solidFill>
                  <a:schemeClr val="dk1"/>
                </a:solidFill>
                <a:latin typeface="Arial"/>
                <a:ea typeface="Arial"/>
                <a:cs typeface="Arial"/>
                <a:sym typeface="Arial"/>
              </a:rPr>
              <a:t>flottant</a:t>
            </a:r>
            <a:r>
              <a:rPr lang="en-US" sz="1400" b="1"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ce</a:t>
            </a:r>
            <a:r>
              <a:rPr lang="en-US" sz="1400" b="0" i="0" u="none" strike="noStrike" cap="none" dirty="0">
                <a:solidFill>
                  <a:schemeClr val="dk1"/>
                </a:solidFill>
                <a:latin typeface="Arial"/>
                <a:ea typeface="Arial"/>
                <a:cs typeface="Arial"/>
                <a:sym typeface="Arial"/>
              </a:rPr>
              <a:t> type de service ne </a:t>
            </a:r>
            <a:r>
              <a:rPr lang="en-US" sz="1400" b="0" i="0" u="none" strike="noStrike" cap="none" dirty="0" err="1">
                <a:solidFill>
                  <a:schemeClr val="dk1"/>
                </a:solidFill>
                <a:latin typeface="Arial"/>
                <a:ea typeface="Arial"/>
                <a:cs typeface="Arial"/>
                <a:sym typeface="Arial"/>
              </a:rPr>
              <a:t>nécessite</a:t>
            </a:r>
            <a:r>
              <a:rPr lang="en-US" sz="1400" b="0" i="0" u="none" strike="noStrike" cap="none" dirty="0">
                <a:solidFill>
                  <a:schemeClr val="dk1"/>
                </a:solidFill>
                <a:latin typeface="Arial"/>
                <a:ea typeface="Arial"/>
                <a:cs typeface="Arial"/>
                <a:sym typeface="Arial"/>
              </a:rPr>
              <a:t> pas </a:t>
            </a:r>
            <a:r>
              <a:rPr lang="en-US" sz="1400" b="0" i="0" u="none" strike="noStrike" cap="none" dirty="0" err="1">
                <a:solidFill>
                  <a:schemeClr val="dk1"/>
                </a:solidFill>
                <a:latin typeface="Arial"/>
                <a:ea typeface="Arial"/>
                <a:cs typeface="Arial"/>
                <a:sym typeface="Arial"/>
              </a:rPr>
              <a:t>l'utilisation</a:t>
            </a:r>
            <a:r>
              <a:rPr lang="en-US" sz="1400" b="0" i="0" u="none" strike="noStrike" cap="none" dirty="0">
                <a:solidFill>
                  <a:schemeClr val="dk1"/>
                </a:solidFill>
                <a:latin typeface="Arial"/>
                <a:ea typeface="Arial"/>
                <a:cs typeface="Arial"/>
                <a:sym typeface="Arial"/>
              </a:rPr>
              <a:t> des jambes. Le </a:t>
            </a:r>
            <a:r>
              <a:rPr lang="en-US" sz="1400" b="0" i="0" u="none" strike="noStrike" cap="none" dirty="0" err="1">
                <a:solidFill>
                  <a:schemeClr val="dk1"/>
                </a:solidFill>
                <a:latin typeface="Arial"/>
                <a:ea typeface="Arial"/>
                <a:cs typeface="Arial"/>
                <a:sym typeface="Arial"/>
              </a:rPr>
              <a:t>joueur</a:t>
            </a:r>
            <a:r>
              <a:rPr lang="en-US" sz="1400" b="0" i="0" u="none" strike="noStrike" cap="none" dirty="0">
                <a:solidFill>
                  <a:schemeClr val="dk1"/>
                </a:solidFill>
                <a:latin typeface="Arial"/>
                <a:ea typeface="Arial"/>
                <a:cs typeface="Arial"/>
                <a:sym typeface="Arial"/>
              </a:rPr>
              <a:t> lance </a:t>
            </a:r>
            <a:r>
              <a:rPr lang="en-US" sz="1400" b="0" i="0" u="none" strike="noStrike" cap="none" dirty="0" err="1">
                <a:solidFill>
                  <a:schemeClr val="dk1"/>
                </a:solidFill>
                <a:latin typeface="Arial"/>
                <a:ea typeface="Arial"/>
                <a:cs typeface="Arial"/>
                <a:sym typeface="Arial"/>
              </a:rPr>
              <a:t>sa</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balle</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en</a:t>
            </a:r>
            <a:r>
              <a:rPr lang="en-US" sz="1400" b="0" i="0" u="none" strike="noStrike" cap="none" dirty="0">
                <a:solidFill>
                  <a:schemeClr val="dk1"/>
                </a:solidFill>
                <a:latin typeface="Arial"/>
                <a:ea typeface="Arial"/>
                <a:cs typeface="Arial"/>
                <a:sym typeface="Arial"/>
              </a:rPr>
              <a:t> hauteur et la frappe </a:t>
            </a:r>
            <a:r>
              <a:rPr lang="en-US" sz="1400" b="0" i="0" u="none" strike="noStrike" cap="none" dirty="0" err="1">
                <a:solidFill>
                  <a:schemeClr val="dk1"/>
                </a:solidFill>
                <a:latin typeface="Arial"/>
                <a:ea typeface="Arial"/>
                <a:cs typeface="Arial"/>
                <a:sym typeface="Arial"/>
              </a:rPr>
              <a:t>en</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utilisant</a:t>
            </a:r>
            <a:r>
              <a:rPr lang="en-US" sz="1400" b="0" i="0" u="none" strike="noStrike" cap="none" dirty="0">
                <a:solidFill>
                  <a:schemeClr val="dk1"/>
                </a:solidFill>
                <a:latin typeface="Arial"/>
                <a:ea typeface="Arial"/>
                <a:cs typeface="Arial"/>
                <a:sym typeface="Arial"/>
              </a:rPr>
              <a:t> le </a:t>
            </a:r>
            <a:r>
              <a:rPr lang="en-US" sz="1400" b="0" i="0" u="none" strike="noStrike" cap="none" dirty="0" err="1">
                <a:solidFill>
                  <a:schemeClr val="dk1"/>
                </a:solidFill>
                <a:latin typeface="Arial"/>
                <a:ea typeface="Arial"/>
                <a:cs typeface="Arial"/>
                <a:sym typeface="Arial"/>
              </a:rPr>
              <a:t>geste</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caractéristique</a:t>
            </a:r>
            <a:r>
              <a:rPr lang="en-US" sz="1400" b="0" i="0" u="none" strike="noStrike" cap="none" dirty="0">
                <a:solidFill>
                  <a:schemeClr val="dk1"/>
                </a:solidFill>
                <a:latin typeface="Arial"/>
                <a:ea typeface="Arial"/>
                <a:cs typeface="Arial"/>
                <a:sym typeface="Arial"/>
              </a:rPr>
              <a:t> de </a:t>
            </a:r>
            <a:r>
              <a:rPr lang="en-US" sz="1400" b="0" i="0" u="none" strike="noStrike" cap="none" dirty="0" err="1">
                <a:solidFill>
                  <a:schemeClr val="dk1"/>
                </a:solidFill>
                <a:latin typeface="Arial"/>
                <a:ea typeface="Arial"/>
                <a:cs typeface="Arial"/>
                <a:sym typeface="Arial"/>
              </a:rPr>
              <a:t>l'attaque</a:t>
            </a:r>
            <a:r>
              <a:rPr lang="en-US" sz="1400" b="0" i="0" u="none" strike="noStrike" cap="none" dirty="0">
                <a:solidFill>
                  <a:schemeClr val="dk1"/>
                </a:solidFill>
                <a:latin typeface="Arial"/>
                <a:ea typeface="Arial"/>
                <a:cs typeface="Arial"/>
                <a:sym typeface="Arial"/>
              </a:rPr>
              <a:t>, sans </a:t>
            </a:r>
            <a:r>
              <a:rPr lang="en-US" sz="1400" b="0" i="0" u="none" strike="noStrike" cap="none" dirty="0" err="1">
                <a:solidFill>
                  <a:schemeClr val="dk1"/>
                </a:solidFill>
                <a:latin typeface="Arial"/>
                <a:ea typeface="Arial"/>
                <a:cs typeface="Arial"/>
                <a:sym typeface="Arial"/>
              </a:rPr>
              <a:t>toutefois</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rabattre</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sa</a:t>
            </a:r>
            <a:r>
              <a:rPr lang="en-US" sz="1400" b="0" i="0" u="none" strike="noStrike" cap="none" dirty="0">
                <a:solidFill>
                  <a:schemeClr val="dk1"/>
                </a:solidFill>
                <a:latin typeface="Arial"/>
                <a:ea typeface="Arial"/>
                <a:cs typeface="Arial"/>
                <a:sym typeface="Arial"/>
              </a:rPr>
              <a:t> main </a:t>
            </a:r>
            <a:r>
              <a:rPr lang="en-US" sz="1400" b="0" i="0" u="none" strike="noStrike" cap="none" dirty="0" err="1">
                <a:solidFill>
                  <a:schemeClr val="dk1"/>
                </a:solidFill>
                <a:latin typeface="Arial"/>
                <a:ea typeface="Arial"/>
                <a:cs typeface="Arial"/>
                <a:sym typeface="Arial"/>
              </a:rPr>
              <a:t>totalement</a:t>
            </a:r>
            <a:r>
              <a:rPr lang="en-US" sz="1400" b="0" i="0" u="none" strike="noStrike" cap="none" dirty="0">
                <a:solidFill>
                  <a:schemeClr val="dk1"/>
                </a:solidFill>
                <a:latin typeface="Arial"/>
                <a:ea typeface="Arial"/>
                <a:cs typeface="Arial"/>
                <a:sym typeface="Arial"/>
              </a:rPr>
              <a:t>. Le </a:t>
            </a:r>
            <a:r>
              <a:rPr lang="en-US" sz="1400" b="0" i="0" u="none" strike="noStrike" cap="none" dirty="0" err="1">
                <a:solidFill>
                  <a:schemeClr val="dk1"/>
                </a:solidFill>
                <a:latin typeface="Arial"/>
                <a:ea typeface="Arial"/>
                <a:cs typeface="Arial"/>
                <a:sym typeface="Arial"/>
              </a:rPr>
              <a:t>geste</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est</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arrêté</a:t>
            </a:r>
            <a:r>
              <a:rPr lang="en-US" sz="1400" b="0" i="0" u="none" strike="noStrike" cap="none" dirty="0">
                <a:solidFill>
                  <a:schemeClr val="dk1"/>
                </a:solidFill>
                <a:latin typeface="Arial"/>
                <a:ea typeface="Arial"/>
                <a:cs typeface="Arial"/>
                <a:sym typeface="Arial"/>
              </a:rPr>
              <a:t> au moment précis de </a:t>
            </a:r>
            <a:r>
              <a:rPr lang="en-US" sz="1400" b="0" i="0" u="none" strike="noStrike" cap="none" dirty="0" err="1">
                <a:solidFill>
                  <a:schemeClr val="dk1"/>
                </a:solidFill>
                <a:latin typeface="Arial"/>
                <a:ea typeface="Arial"/>
                <a:cs typeface="Arial"/>
                <a:sym typeface="Arial"/>
              </a:rPr>
              <a:t>l'impact</a:t>
            </a:r>
            <a:r>
              <a:rPr lang="en-US" sz="1400" b="0" i="0" u="none" strike="noStrike" cap="none" dirty="0">
                <a:solidFill>
                  <a:schemeClr val="dk1"/>
                </a:solidFill>
                <a:latin typeface="Arial"/>
                <a:ea typeface="Arial"/>
                <a:cs typeface="Arial"/>
                <a:sym typeface="Arial"/>
              </a:rPr>
              <a:t> entre </a:t>
            </a:r>
            <a:r>
              <a:rPr lang="en-US" sz="1400" b="0" i="0" u="none" strike="noStrike" cap="none" dirty="0" err="1">
                <a:solidFill>
                  <a:schemeClr val="dk1"/>
                </a:solidFill>
                <a:latin typeface="Arial"/>
                <a:ea typeface="Arial"/>
                <a:cs typeface="Arial"/>
                <a:sym typeface="Arial"/>
              </a:rPr>
              <a:t>ballon</a:t>
            </a:r>
            <a:r>
              <a:rPr lang="en-US" sz="1400" b="0" i="0" u="none" strike="noStrike" cap="none" dirty="0">
                <a:solidFill>
                  <a:schemeClr val="dk1"/>
                </a:solidFill>
                <a:latin typeface="Arial"/>
                <a:ea typeface="Arial"/>
                <a:cs typeface="Arial"/>
                <a:sym typeface="Arial"/>
              </a:rPr>
              <a:t> et main </a:t>
            </a:r>
            <a:r>
              <a:rPr lang="en-US" sz="1400" b="0" i="0" u="none" strike="noStrike" cap="none" dirty="0" err="1">
                <a:solidFill>
                  <a:schemeClr val="dk1"/>
                </a:solidFill>
                <a:latin typeface="Arial"/>
                <a:ea typeface="Arial"/>
                <a:cs typeface="Arial"/>
                <a:sym typeface="Arial"/>
              </a:rPr>
              <a:t>ferme</a:t>
            </a:r>
            <a:r>
              <a:rPr lang="en-US" sz="1400" b="0" i="0" u="none" strike="noStrike" cap="none" dirty="0">
                <a:solidFill>
                  <a:schemeClr val="dk1"/>
                </a:solidFill>
                <a:latin typeface="Arial"/>
                <a:ea typeface="Arial"/>
                <a:cs typeface="Arial"/>
                <a:sym typeface="Arial"/>
              </a:rPr>
              <a:t>. Le </a:t>
            </a:r>
            <a:r>
              <a:rPr lang="en-US" sz="1400" b="0" i="0" u="none" strike="noStrike" cap="none" dirty="0" err="1">
                <a:solidFill>
                  <a:schemeClr val="dk1"/>
                </a:solidFill>
                <a:latin typeface="Arial"/>
                <a:ea typeface="Arial"/>
                <a:cs typeface="Arial"/>
                <a:sym typeface="Arial"/>
              </a:rPr>
              <a:t>joueur</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peut</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également</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effectuer</a:t>
            </a:r>
            <a:r>
              <a:rPr lang="en-US" sz="1400" b="0" i="0" u="none" strike="noStrike" cap="none" dirty="0">
                <a:solidFill>
                  <a:schemeClr val="dk1"/>
                </a:solidFill>
                <a:latin typeface="Arial"/>
                <a:ea typeface="Arial"/>
                <a:cs typeface="Arial"/>
                <a:sym typeface="Arial"/>
              </a:rPr>
              <a:t> un </a:t>
            </a:r>
            <a:r>
              <a:rPr lang="en-US" sz="1400" b="0" i="0" u="none" strike="noStrike" cap="none" dirty="0" err="1">
                <a:solidFill>
                  <a:schemeClr val="dk1"/>
                </a:solidFill>
                <a:latin typeface="Arial"/>
                <a:ea typeface="Arial"/>
                <a:cs typeface="Arial"/>
                <a:sym typeface="Arial"/>
              </a:rPr>
              <a:t>contre</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poids</a:t>
            </a:r>
            <a:r>
              <a:rPr lang="en-US" sz="1400" b="0" i="0" u="none" strike="noStrike" cap="none" dirty="0">
                <a:solidFill>
                  <a:schemeClr val="dk1"/>
                </a:solidFill>
                <a:latin typeface="Arial"/>
                <a:ea typeface="Arial"/>
                <a:cs typeface="Arial"/>
                <a:sym typeface="Arial"/>
              </a:rPr>
              <a:t> avec son corps pour augmenter la puissance de la frappe. La </a:t>
            </a:r>
            <a:r>
              <a:rPr lang="en-US" sz="1400" b="0" i="0" u="none" strike="noStrike" cap="none" dirty="0" err="1">
                <a:solidFill>
                  <a:schemeClr val="dk1"/>
                </a:solidFill>
                <a:latin typeface="Arial"/>
                <a:ea typeface="Arial"/>
                <a:cs typeface="Arial"/>
                <a:sym typeface="Arial"/>
              </a:rPr>
              <a:t>balle</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suivra</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une</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trajectoire</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flottante</a:t>
            </a:r>
            <a:r>
              <a:rPr lang="en-US" sz="1400" b="0" i="0" u="none" strike="noStrike" cap="none" dirty="0">
                <a:solidFill>
                  <a:schemeClr val="dk1"/>
                </a:solidFill>
                <a:latin typeface="Arial"/>
                <a:ea typeface="Arial"/>
                <a:cs typeface="Arial"/>
                <a:sym typeface="Arial"/>
              </a:rPr>
              <a:t> qui rend </a:t>
            </a:r>
            <a:r>
              <a:rPr lang="en-US" sz="1400" b="0" i="0" u="none" strike="noStrike" cap="none" dirty="0" err="1">
                <a:solidFill>
                  <a:schemeClr val="dk1"/>
                </a:solidFill>
                <a:latin typeface="Arial"/>
                <a:ea typeface="Arial"/>
                <a:cs typeface="Arial"/>
                <a:sym typeface="Arial"/>
              </a:rPr>
              <a:t>incertain</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l'endroit</a:t>
            </a:r>
            <a:r>
              <a:rPr lang="en-US" sz="1400" b="0" i="0" u="none" strike="noStrike" cap="none" dirty="0">
                <a:solidFill>
                  <a:schemeClr val="dk1"/>
                </a:solidFill>
                <a:latin typeface="Arial"/>
                <a:ea typeface="Arial"/>
                <a:cs typeface="Arial"/>
                <a:sym typeface="Arial"/>
              </a:rPr>
              <a:t> précis </a:t>
            </a:r>
            <a:r>
              <a:rPr lang="en-US" sz="1400" b="0" i="0" u="none" strike="noStrike" cap="none" dirty="0" err="1">
                <a:solidFill>
                  <a:schemeClr val="dk1"/>
                </a:solidFill>
                <a:latin typeface="Arial"/>
                <a:ea typeface="Arial"/>
                <a:cs typeface="Arial"/>
                <a:sym typeface="Arial"/>
              </a:rPr>
              <a:t>où</a:t>
            </a:r>
            <a:r>
              <a:rPr lang="en-US" sz="1400" b="0" i="0" u="none" strike="noStrike" cap="none" dirty="0">
                <a:solidFill>
                  <a:schemeClr val="dk1"/>
                </a:solidFill>
                <a:latin typeface="Arial"/>
                <a:ea typeface="Arial"/>
                <a:cs typeface="Arial"/>
                <a:sym typeface="Arial"/>
              </a:rPr>
              <a:t> la </a:t>
            </a:r>
            <a:r>
              <a:rPr lang="en-US" sz="1400" b="0" i="0" u="none" strike="noStrike" cap="none" dirty="0" err="1">
                <a:solidFill>
                  <a:schemeClr val="dk1"/>
                </a:solidFill>
                <a:latin typeface="Arial"/>
                <a:ea typeface="Arial"/>
                <a:cs typeface="Arial"/>
                <a:sym typeface="Arial"/>
              </a:rPr>
              <a:t>balle</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est</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censée</a:t>
            </a:r>
            <a:r>
              <a:rPr lang="en-US" sz="1400" b="0" i="0" u="none" strike="noStrike" cap="none" dirty="0">
                <a:solidFill>
                  <a:schemeClr val="dk1"/>
                </a:solidFill>
                <a:latin typeface="Arial"/>
                <a:ea typeface="Arial"/>
                <a:cs typeface="Arial"/>
                <a:sym typeface="Arial"/>
              </a:rPr>
              <a:t> toucher le sol. Ce </a:t>
            </a:r>
            <a:r>
              <a:rPr lang="en-US" sz="1400" b="0" i="0" u="none" strike="noStrike" cap="none" dirty="0" err="1">
                <a:solidFill>
                  <a:schemeClr val="dk1"/>
                </a:solidFill>
                <a:latin typeface="Arial"/>
                <a:ea typeface="Arial"/>
                <a:cs typeface="Arial"/>
                <a:sym typeface="Arial"/>
              </a:rPr>
              <a:t>flottement</a:t>
            </a:r>
            <a:r>
              <a:rPr lang="en-US" sz="1400" b="0" i="0" u="none" strike="noStrike" cap="none" dirty="0">
                <a:solidFill>
                  <a:schemeClr val="dk1"/>
                </a:solidFill>
                <a:latin typeface="Arial"/>
                <a:ea typeface="Arial"/>
                <a:cs typeface="Arial"/>
                <a:sym typeface="Arial"/>
              </a:rPr>
              <a:t> met </a:t>
            </a:r>
            <a:r>
              <a:rPr lang="en-US" sz="1400" b="0" i="0" u="none" strike="noStrike" cap="none" dirty="0" err="1">
                <a:solidFill>
                  <a:schemeClr val="dk1"/>
                </a:solidFill>
                <a:latin typeface="Arial"/>
                <a:ea typeface="Arial"/>
                <a:cs typeface="Arial"/>
                <a:sym typeface="Arial"/>
              </a:rPr>
              <a:t>donc</a:t>
            </a:r>
            <a:r>
              <a:rPr lang="en-US" sz="1400" b="0" i="0" u="none" strike="noStrike" cap="none" dirty="0">
                <a:solidFill>
                  <a:schemeClr val="dk1"/>
                </a:solidFill>
                <a:latin typeface="Arial"/>
                <a:ea typeface="Arial"/>
                <a:cs typeface="Arial"/>
                <a:sym typeface="Arial"/>
              </a:rPr>
              <a:t> le </a:t>
            </a:r>
            <a:r>
              <a:rPr lang="en-US" sz="1400" b="0" i="0" u="none" strike="noStrike" cap="none" dirty="0" err="1">
                <a:solidFill>
                  <a:schemeClr val="dk1"/>
                </a:solidFill>
                <a:latin typeface="Arial"/>
                <a:ea typeface="Arial"/>
                <a:cs typeface="Arial"/>
                <a:sym typeface="Arial"/>
              </a:rPr>
              <a:t>réceptionneur</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en</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difficulté</a:t>
            </a:r>
            <a:r>
              <a:rPr lang="en-US" sz="1400" b="0" i="0" u="none" strike="noStrike" cap="none" dirty="0">
                <a:solidFill>
                  <a:schemeClr val="dk1"/>
                </a:solidFill>
                <a:latin typeface="Arial"/>
                <a:ea typeface="Arial"/>
                <a:cs typeface="Arial"/>
                <a:sym typeface="Arial"/>
              </a:rPr>
              <a:t>.</a:t>
            </a:r>
            <a:endParaRPr sz="1400" b="1" i="0" u="none" strike="noStrike" cap="none" dirty="0">
              <a:solidFill>
                <a:schemeClr val="dk1"/>
              </a:solidFill>
              <a:latin typeface="Arial"/>
              <a:ea typeface="Arial"/>
              <a:cs typeface="Arial"/>
              <a:sym typeface="Arial"/>
            </a:endParaRPr>
          </a:p>
          <a:p>
            <a:pPr marL="342900" marR="0" lvl="0" indent="-342900" algn="l" rtl="0">
              <a:lnSpc>
                <a:spcPct val="80000"/>
              </a:lnSpc>
              <a:spcBef>
                <a:spcPts val="280"/>
              </a:spcBef>
              <a:spcAft>
                <a:spcPts val="0"/>
              </a:spcAft>
              <a:buClr>
                <a:schemeClr val="dk1"/>
              </a:buClr>
              <a:buSzPts val="1400"/>
              <a:buFont typeface="Arial"/>
              <a:buChar char="•"/>
            </a:pPr>
            <a:r>
              <a:rPr lang="en-US" sz="1400" b="1" i="0" u="none" strike="noStrike" cap="none" dirty="0">
                <a:solidFill>
                  <a:schemeClr val="dk1"/>
                </a:solidFill>
                <a:latin typeface="Arial"/>
                <a:ea typeface="Arial"/>
                <a:cs typeface="Arial"/>
                <a:sym typeface="Arial"/>
              </a:rPr>
              <a:t>Le service </a:t>
            </a:r>
            <a:r>
              <a:rPr lang="en-US" sz="1400" b="1" i="0" u="none" strike="noStrike" cap="none" dirty="0" err="1">
                <a:solidFill>
                  <a:schemeClr val="dk1"/>
                </a:solidFill>
                <a:latin typeface="Arial"/>
                <a:ea typeface="Arial"/>
                <a:cs typeface="Arial"/>
                <a:sym typeface="Arial"/>
              </a:rPr>
              <a:t>smashé</a:t>
            </a:r>
            <a:r>
              <a:rPr lang="en-US" sz="1400" b="1" i="0" u="none" strike="noStrike" cap="none" dirty="0">
                <a:solidFill>
                  <a:schemeClr val="dk1"/>
                </a:solidFill>
                <a:latin typeface="Arial"/>
                <a:ea typeface="Arial"/>
                <a:cs typeface="Arial"/>
                <a:sym typeface="Arial"/>
              </a:rPr>
              <a:t>:</a:t>
            </a:r>
            <a:r>
              <a:rPr lang="en-US" sz="1400" b="0" i="0" u="none" strike="noStrike" cap="none" dirty="0">
                <a:solidFill>
                  <a:schemeClr val="dk1"/>
                </a:solidFill>
                <a:latin typeface="Arial"/>
                <a:ea typeface="Arial"/>
                <a:cs typeface="Arial"/>
                <a:sym typeface="Arial"/>
              </a:rPr>
              <a:t>  le service </a:t>
            </a:r>
            <a:r>
              <a:rPr lang="en-US" sz="1400" b="0" i="0" u="none" strike="noStrike" cap="none" dirty="0" err="1">
                <a:solidFill>
                  <a:schemeClr val="dk1"/>
                </a:solidFill>
                <a:latin typeface="Arial"/>
                <a:ea typeface="Arial"/>
                <a:cs typeface="Arial"/>
                <a:sym typeface="Arial"/>
              </a:rPr>
              <a:t>smashé</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est</a:t>
            </a:r>
            <a:r>
              <a:rPr lang="en-US" sz="1400" b="0" i="0" u="none" strike="noStrike" cap="none" dirty="0">
                <a:solidFill>
                  <a:schemeClr val="dk1"/>
                </a:solidFill>
                <a:latin typeface="Arial"/>
                <a:ea typeface="Arial"/>
                <a:cs typeface="Arial"/>
                <a:sym typeface="Arial"/>
              </a:rPr>
              <a:t> le type de service </a:t>
            </a:r>
            <a:r>
              <a:rPr lang="en-US" sz="1400" b="0" i="0" u="none" strike="noStrike" cap="none" dirty="0" err="1">
                <a:solidFill>
                  <a:schemeClr val="dk1"/>
                </a:solidFill>
                <a:latin typeface="Arial"/>
                <a:ea typeface="Arial"/>
                <a:cs typeface="Arial"/>
                <a:sym typeface="Arial"/>
              </a:rPr>
              <a:t>pratiqué</a:t>
            </a:r>
            <a:r>
              <a:rPr lang="en-US" sz="1400" b="0" i="0" u="none" strike="noStrike" cap="none" dirty="0">
                <a:solidFill>
                  <a:schemeClr val="dk1"/>
                </a:solidFill>
                <a:latin typeface="Arial"/>
                <a:ea typeface="Arial"/>
                <a:cs typeface="Arial"/>
                <a:sym typeface="Arial"/>
              </a:rPr>
              <a:t> le plus </a:t>
            </a:r>
            <a:r>
              <a:rPr lang="en-US" sz="1400" b="0" i="0" u="none" strike="noStrike" cap="none" dirty="0" err="1">
                <a:solidFill>
                  <a:schemeClr val="dk1"/>
                </a:solidFill>
                <a:latin typeface="Arial"/>
                <a:ea typeface="Arial"/>
                <a:cs typeface="Arial"/>
                <a:sym typeface="Arial"/>
              </a:rPr>
              <a:t>fréquemment</a:t>
            </a:r>
            <a:r>
              <a:rPr lang="en-US" sz="1400" b="0" i="0" u="none" strike="noStrike" cap="none" dirty="0">
                <a:solidFill>
                  <a:schemeClr val="dk1"/>
                </a:solidFill>
                <a:latin typeface="Arial"/>
                <a:ea typeface="Arial"/>
                <a:cs typeface="Arial"/>
                <a:sym typeface="Arial"/>
              </a:rPr>
              <a:t> par </a:t>
            </a:r>
            <a:r>
              <a:rPr lang="en-US" sz="1400" b="0" i="1" u="none" strike="noStrike" cap="none" dirty="0">
                <a:solidFill>
                  <a:schemeClr val="dk1"/>
                </a:solidFill>
                <a:latin typeface="Arial"/>
                <a:ea typeface="Arial"/>
                <a:cs typeface="Arial"/>
                <a:sym typeface="Arial"/>
              </a:rPr>
              <a:t>les </a:t>
            </a:r>
            <a:r>
              <a:rPr lang="en-US" sz="1400" b="0" i="1" u="none" strike="noStrike" cap="none" dirty="0" err="1">
                <a:solidFill>
                  <a:schemeClr val="dk1"/>
                </a:solidFill>
                <a:latin typeface="Arial"/>
                <a:ea typeface="Arial"/>
                <a:cs typeface="Arial"/>
                <a:sym typeface="Arial"/>
              </a:rPr>
              <a:t>professionnels</a:t>
            </a:r>
            <a:r>
              <a:rPr lang="en-US" sz="1400" b="0" i="0" u="none" strike="noStrike" cap="none" dirty="0">
                <a:solidFill>
                  <a:schemeClr val="dk1"/>
                </a:solidFill>
                <a:latin typeface="Arial"/>
                <a:ea typeface="Arial"/>
                <a:cs typeface="Arial"/>
                <a:sym typeface="Arial"/>
              </a:rPr>
              <a:t>. Ce service </a:t>
            </a:r>
            <a:r>
              <a:rPr lang="en-US" sz="1400" b="0" i="0" u="none" strike="noStrike" cap="none" dirty="0" err="1">
                <a:solidFill>
                  <a:schemeClr val="dk1"/>
                </a:solidFill>
                <a:latin typeface="Arial"/>
                <a:ea typeface="Arial"/>
                <a:cs typeface="Arial"/>
                <a:sym typeface="Arial"/>
              </a:rPr>
              <a:t>nécessite</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l'utilisation</a:t>
            </a:r>
            <a:r>
              <a:rPr lang="en-US" sz="1400" b="0" i="0" u="none" strike="noStrike" cap="none" dirty="0">
                <a:solidFill>
                  <a:schemeClr val="dk1"/>
                </a:solidFill>
                <a:latin typeface="Arial"/>
                <a:ea typeface="Arial"/>
                <a:cs typeface="Arial"/>
                <a:sym typeface="Arial"/>
              </a:rPr>
              <a:t> des </a:t>
            </a:r>
            <a:r>
              <a:rPr lang="en-US" sz="1400" b="0" i="0" u="none" strike="noStrike" cap="none" dirty="0" err="1">
                <a:solidFill>
                  <a:schemeClr val="dk1"/>
                </a:solidFill>
                <a:latin typeface="Arial"/>
                <a:ea typeface="Arial"/>
                <a:cs typeface="Arial"/>
                <a:sym typeface="Arial"/>
              </a:rPr>
              <a:t>membres</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inférieurs</a:t>
            </a:r>
            <a:r>
              <a:rPr lang="en-US" sz="1400" b="0" i="0" u="none" strike="noStrike" cap="none" dirty="0">
                <a:solidFill>
                  <a:schemeClr val="dk1"/>
                </a:solidFill>
                <a:latin typeface="Arial"/>
                <a:ea typeface="Arial"/>
                <a:cs typeface="Arial"/>
                <a:sym typeface="Arial"/>
              </a:rPr>
              <a:t>. Pour </a:t>
            </a:r>
            <a:r>
              <a:rPr lang="en-US" sz="1400" b="0" i="0" u="none" strike="noStrike" cap="none" dirty="0" err="1">
                <a:solidFill>
                  <a:schemeClr val="dk1"/>
                </a:solidFill>
                <a:latin typeface="Arial"/>
                <a:ea typeface="Arial"/>
                <a:cs typeface="Arial"/>
                <a:sym typeface="Arial"/>
              </a:rPr>
              <a:t>ce</a:t>
            </a:r>
            <a:r>
              <a:rPr lang="en-US" sz="1400" b="0" i="0" u="none" strike="noStrike" cap="none" dirty="0">
                <a:solidFill>
                  <a:schemeClr val="dk1"/>
                </a:solidFill>
                <a:latin typeface="Arial"/>
                <a:ea typeface="Arial"/>
                <a:cs typeface="Arial"/>
                <a:sym typeface="Arial"/>
              </a:rPr>
              <a:t> faire, le </a:t>
            </a:r>
            <a:r>
              <a:rPr lang="en-US" sz="1400" b="0" i="0" u="none" strike="noStrike" cap="none" dirty="0" err="1">
                <a:solidFill>
                  <a:schemeClr val="dk1"/>
                </a:solidFill>
                <a:latin typeface="Arial"/>
                <a:ea typeface="Arial"/>
                <a:cs typeface="Arial"/>
                <a:sym typeface="Arial"/>
              </a:rPr>
              <a:t>joueur</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doit</a:t>
            </a:r>
            <a:r>
              <a:rPr lang="en-US" sz="1400" b="0" i="0" u="none" strike="noStrike" cap="none" dirty="0">
                <a:solidFill>
                  <a:schemeClr val="dk1"/>
                </a:solidFill>
                <a:latin typeface="Arial"/>
                <a:ea typeface="Arial"/>
                <a:cs typeface="Arial"/>
                <a:sym typeface="Arial"/>
              </a:rPr>
              <a:t> se placer un </a:t>
            </a:r>
            <a:r>
              <a:rPr lang="en-US" sz="1400" b="0" i="0" u="none" strike="noStrike" cap="none" dirty="0" err="1">
                <a:solidFill>
                  <a:schemeClr val="dk1"/>
                </a:solidFill>
                <a:latin typeface="Arial"/>
                <a:ea typeface="Arial"/>
                <a:cs typeface="Arial"/>
                <a:sym typeface="Arial"/>
              </a:rPr>
              <a:t>peu</a:t>
            </a:r>
            <a:r>
              <a:rPr lang="en-US" sz="1400" b="0" i="0" u="none" strike="noStrike" cap="none" dirty="0">
                <a:solidFill>
                  <a:schemeClr val="dk1"/>
                </a:solidFill>
                <a:latin typeface="Arial"/>
                <a:ea typeface="Arial"/>
                <a:cs typeface="Arial"/>
                <a:sym typeface="Arial"/>
              </a:rPr>
              <a:t> après la </a:t>
            </a:r>
            <a:r>
              <a:rPr lang="en-US" sz="1400" b="0" i="0" u="none" strike="noStrike" cap="none" dirty="0" err="1">
                <a:solidFill>
                  <a:schemeClr val="dk1"/>
                </a:solidFill>
                <a:latin typeface="Arial"/>
                <a:ea typeface="Arial"/>
                <a:cs typeface="Arial"/>
                <a:sym typeface="Arial"/>
              </a:rPr>
              <a:t>limite</a:t>
            </a:r>
            <a:r>
              <a:rPr lang="en-US" sz="1400" b="0" i="0" u="none" strike="noStrike" cap="none" dirty="0">
                <a:solidFill>
                  <a:schemeClr val="dk1"/>
                </a:solidFill>
                <a:latin typeface="Arial"/>
                <a:ea typeface="Arial"/>
                <a:cs typeface="Arial"/>
                <a:sym typeface="Arial"/>
              </a:rPr>
              <a:t> du terrain, lancer </a:t>
            </a:r>
            <a:r>
              <a:rPr lang="en-US" sz="1400" b="0" i="0" u="none" strike="noStrike" cap="none" dirty="0" err="1">
                <a:solidFill>
                  <a:schemeClr val="dk1"/>
                </a:solidFill>
                <a:latin typeface="Arial"/>
                <a:ea typeface="Arial"/>
                <a:cs typeface="Arial"/>
                <a:sym typeface="Arial"/>
              </a:rPr>
              <a:t>très</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haut</a:t>
            </a:r>
            <a:r>
              <a:rPr lang="en-US" sz="1400" b="0" i="0" u="none" strike="noStrike" cap="none" dirty="0">
                <a:solidFill>
                  <a:schemeClr val="dk1"/>
                </a:solidFill>
                <a:latin typeface="Arial"/>
                <a:ea typeface="Arial"/>
                <a:cs typeface="Arial"/>
                <a:sym typeface="Arial"/>
              </a:rPr>
              <a:t> son </a:t>
            </a:r>
            <a:r>
              <a:rPr lang="en-US" sz="1400" b="0" i="0" u="none" strike="noStrike" cap="none" dirty="0" err="1">
                <a:solidFill>
                  <a:schemeClr val="dk1"/>
                </a:solidFill>
                <a:latin typeface="Arial"/>
                <a:ea typeface="Arial"/>
                <a:cs typeface="Arial"/>
                <a:sym typeface="Arial"/>
              </a:rPr>
              <a:t>ballon</a:t>
            </a:r>
            <a:r>
              <a:rPr lang="en-US" sz="1400" b="0" i="0" u="none" strike="noStrike" cap="none" dirty="0">
                <a:solidFill>
                  <a:schemeClr val="dk1"/>
                </a:solidFill>
                <a:latin typeface="Arial"/>
                <a:ea typeface="Arial"/>
                <a:cs typeface="Arial"/>
                <a:sym typeface="Arial"/>
              </a:rPr>
              <a:t> et </a:t>
            </a:r>
            <a:r>
              <a:rPr lang="en-US" sz="1400" b="0" i="0" u="none" strike="noStrike" cap="none" dirty="0" err="1">
                <a:solidFill>
                  <a:schemeClr val="dk1"/>
                </a:solidFill>
                <a:latin typeface="Arial"/>
                <a:ea typeface="Arial"/>
                <a:cs typeface="Arial"/>
                <a:sym typeface="Arial"/>
              </a:rPr>
              <a:t>effectuer</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une</a:t>
            </a:r>
            <a:r>
              <a:rPr lang="en-US" sz="1400" b="0" i="0" u="none" strike="noStrike" cap="none" dirty="0">
                <a:solidFill>
                  <a:schemeClr val="dk1"/>
                </a:solidFill>
                <a:latin typeface="Arial"/>
                <a:ea typeface="Arial"/>
                <a:cs typeface="Arial"/>
                <a:sym typeface="Arial"/>
              </a:rPr>
              <a:t> petite course </a:t>
            </a:r>
            <a:r>
              <a:rPr lang="en-US" sz="1400" b="0" i="0" u="none" strike="noStrike" cap="none" dirty="0" err="1">
                <a:solidFill>
                  <a:schemeClr val="dk1"/>
                </a:solidFill>
                <a:latin typeface="Arial"/>
                <a:ea typeface="Arial"/>
                <a:cs typeface="Arial"/>
                <a:sym typeface="Arial"/>
              </a:rPr>
              <a:t>d'élan</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même</a:t>
            </a:r>
            <a:r>
              <a:rPr lang="en-US" sz="1400" b="0" i="0" u="none" strike="noStrike" cap="none" dirty="0">
                <a:solidFill>
                  <a:schemeClr val="dk1"/>
                </a:solidFill>
                <a:latin typeface="Arial"/>
                <a:ea typeface="Arial"/>
                <a:cs typeface="Arial"/>
                <a:sym typeface="Arial"/>
              </a:rPr>
              <a:t> course que </a:t>
            </a:r>
            <a:r>
              <a:rPr lang="en-US" sz="1400" b="0" i="0" u="none" strike="noStrike" cap="none" dirty="0" err="1">
                <a:solidFill>
                  <a:schemeClr val="dk1"/>
                </a:solidFill>
                <a:latin typeface="Arial"/>
                <a:ea typeface="Arial"/>
                <a:cs typeface="Arial"/>
                <a:sym typeface="Arial"/>
              </a:rPr>
              <a:t>celle</a:t>
            </a:r>
            <a:r>
              <a:rPr lang="en-US" sz="1400" b="0" i="0" u="none" strike="noStrike" cap="none" dirty="0">
                <a:solidFill>
                  <a:schemeClr val="dk1"/>
                </a:solidFill>
                <a:latin typeface="Arial"/>
                <a:ea typeface="Arial"/>
                <a:cs typeface="Arial"/>
                <a:sym typeface="Arial"/>
              </a:rPr>
              <a:t> de </a:t>
            </a:r>
            <a:r>
              <a:rPr lang="en-US" sz="1400" b="0" i="0" u="none" strike="noStrike" cap="none" dirty="0" err="1">
                <a:solidFill>
                  <a:schemeClr val="dk1"/>
                </a:solidFill>
                <a:latin typeface="Arial"/>
                <a:ea typeface="Arial"/>
                <a:cs typeface="Arial"/>
                <a:sym typeface="Arial"/>
              </a:rPr>
              <a:t>l'attaque</a:t>
            </a:r>
            <a:r>
              <a:rPr lang="en-US" sz="1400" b="0" i="0" u="none" strike="noStrike" cap="none" dirty="0">
                <a:solidFill>
                  <a:schemeClr val="dk1"/>
                </a:solidFill>
                <a:latin typeface="Arial"/>
                <a:ea typeface="Arial"/>
                <a:cs typeface="Arial"/>
                <a:sym typeface="Arial"/>
              </a:rPr>
              <a:t>) pour </a:t>
            </a:r>
            <a:r>
              <a:rPr lang="en-US" sz="1400" b="0" i="0" u="none" strike="noStrike" cap="none" dirty="0" err="1">
                <a:solidFill>
                  <a:schemeClr val="dk1"/>
                </a:solidFill>
                <a:latin typeface="Arial"/>
                <a:ea typeface="Arial"/>
                <a:cs typeface="Arial"/>
                <a:sym typeface="Arial"/>
              </a:rPr>
              <a:t>frapper</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sa</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balle</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lors</a:t>
            </a:r>
            <a:r>
              <a:rPr lang="en-US" sz="1400" b="0" i="0" u="none" strike="noStrike" cap="none" dirty="0">
                <a:solidFill>
                  <a:schemeClr val="dk1"/>
                </a:solidFill>
                <a:latin typeface="Arial"/>
                <a:ea typeface="Arial"/>
                <a:cs typeface="Arial"/>
                <a:sym typeface="Arial"/>
              </a:rPr>
              <a:t> de la suspension. Ce type de service </a:t>
            </a:r>
            <a:r>
              <a:rPr lang="en-US" sz="1400" b="0" i="0" u="none" strike="noStrike" cap="none" dirty="0" err="1">
                <a:solidFill>
                  <a:schemeClr val="dk1"/>
                </a:solidFill>
                <a:latin typeface="Arial"/>
                <a:ea typeface="Arial"/>
                <a:cs typeface="Arial"/>
                <a:sym typeface="Arial"/>
              </a:rPr>
              <a:t>très</a:t>
            </a:r>
            <a:r>
              <a:rPr lang="en-US" sz="1400" b="0" i="0" u="none" strike="noStrike" cap="none" dirty="0">
                <a:solidFill>
                  <a:schemeClr val="dk1"/>
                </a:solidFill>
                <a:latin typeface="Arial"/>
                <a:ea typeface="Arial"/>
                <a:cs typeface="Arial"/>
                <a:sym typeface="Arial"/>
              </a:rPr>
              <a:t> puissant </a:t>
            </a:r>
            <a:r>
              <a:rPr lang="en-US" sz="1400" b="0" i="0" u="none" strike="noStrike" cap="none" dirty="0" err="1">
                <a:solidFill>
                  <a:schemeClr val="dk1"/>
                </a:solidFill>
                <a:latin typeface="Arial"/>
                <a:ea typeface="Arial"/>
                <a:cs typeface="Arial"/>
                <a:sym typeface="Arial"/>
              </a:rPr>
              <a:t>nécessite</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une</a:t>
            </a:r>
            <a:r>
              <a:rPr lang="en-US" sz="1400" b="0" i="0" u="none" strike="noStrike" cap="none" dirty="0">
                <a:solidFill>
                  <a:schemeClr val="dk1"/>
                </a:solidFill>
                <a:latin typeface="Arial"/>
                <a:ea typeface="Arial"/>
                <a:cs typeface="Arial"/>
                <a:sym typeface="Arial"/>
              </a:rPr>
              <a:t> position de </a:t>
            </a:r>
            <a:r>
              <a:rPr lang="en-US" sz="1400" b="0" i="0" u="none" strike="noStrike" cap="none" dirty="0" err="1">
                <a:solidFill>
                  <a:schemeClr val="dk1"/>
                </a:solidFill>
                <a:latin typeface="Arial"/>
                <a:ea typeface="Arial"/>
                <a:cs typeface="Arial"/>
                <a:sym typeface="Arial"/>
              </a:rPr>
              <a:t>réception</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parfaite</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néanmoins</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il</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est</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assez</a:t>
            </a:r>
            <a:r>
              <a:rPr lang="en-US" sz="1400" b="0" i="0" u="none" strike="noStrike" cap="none" dirty="0">
                <a:solidFill>
                  <a:schemeClr val="dk1"/>
                </a:solidFill>
                <a:latin typeface="Arial"/>
                <a:ea typeface="Arial"/>
                <a:cs typeface="Arial"/>
                <a:sym typeface="Arial"/>
              </a:rPr>
              <a:t> simple à </a:t>
            </a:r>
            <a:r>
              <a:rPr lang="en-US" sz="1400" b="0" i="0" u="none" strike="noStrike" cap="none" dirty="0" err="1">
                <a:solidFill>
                  <a:schemeClr val="dk1"/>
                </a:solidFill>
                <a:latin typeface="Arial"/>
                <a:ea typeface="Arial"/>
                <a:cs typeface="Arial"/>
                <a:sym typeface="Arial"/>
              </a:rPr>
              <a:t>réceptionner</a:t>
            </a:r>
            <a:r>
              <a:rPr lang="en-US" sz="1400" b="0" i="0" u="none" strike="noStrike" cap="none" dirty="0">
                <a:solidFill>
                  <a:schemeClr val="dk1"/>
                </a:solidFill>
                <a:latin typeface="Arial"/>
                <a:ea typeface="Arial"/>
                <a:cs typeface="Arial"/>
                <a:sym typeface="Arial"/>
              </a:rPr>
              <a:t> car la </a:t>
            </a:r>
            <a:r>
              <a:rPr lang="en-US" sz="1400" b="0" i="0" u="none" strike="noStrike" cap="none" dirty="0" err="1">
                <a:solidFill>
                  <a:schemeClr val="dk1"/>
                </a:solidFill>
                <a:latin typeface="Arial"/>
                <a:ea typeface="Arial"/>
                <a:cs typeface="Arial"/>
                <a:sym typeface="Arial"/>
              </a:rPr>
              <a:t>balle</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tournante</a:t>
            </a:r>
            <a:r>
              <a:rPr lang="en-US" sz="1400" b="0" i="0" u="none" strike="noStrike" cap="none" dirty="0">
                <a:solidFill>
                  <a:schemeClr val="dk1"/>
                </a:solidFill>
                <a:latin typeface="Arial"/>
                <a:ea typeface="Arial"/>
                <a:cs typeface="Arial"/>
                <a:sym typeface="Arial"/>
              </a:rPr>
              <a:t> et </a:t>
            </a:r>
            <a:r>
              <a:rPr lang="en-US" sz="1400" b="0" i="0" u="none" strike="noStrike" cap="none" dirty="0" err="1">
                <a:solidFill>
                  <a:schemeClr val="dk1"/>
                </a:solidFill>
                <a:latin typeface="Arial"/>
                <a:ea typeface="Arial"/>
                <a:cs typeface="Arial"/>
                <a:sym typeface="Arial"/>
              </a:rPr>
              <a:t>très</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rapide</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rebondit</a:t>
            </a:r>
            <a:r>
              <a:rPr lang="en-US" sz="1400" b="0" i="0" u="none" strike="noStrike" cap="none" dirty="0">
                <a:solidFill>
                  <a:schemeClr val="dk1"/>
                </a:solidFill>
                <a:latin typeface="Arial"/>
                <a:ea typeface="Arial"/>
                <a:cs typeface="Arial"/>
                <a:sym typeface="Arial"/>
              </a:rPr>
              <a:t> sur les bras du </a:t>
            </a:r>
            <a:r>
              <a:rPr lang="en-US" sz="1400" b="0" i="0" u="none" strike="noStrike" cap="none" dirty="0" err="1">
                <a:solidFill>
                  <a:schemeClr val="dk1"/>
                </a:solidFill>
                <a:latin typeface="Arial"/>
                <a:ea typeface="Arial"/>
                <a:cs typeface="Arial"/>
                <a:sym typeface="Arial"/>
              </a:rPr>
              <a:t>réceptionneur</a:t>
            </a:r>
            <a:r>
              <a:rPr lang="en-US" sz="1400" b="0" i="0" u="none" strike="noStrike" cap="none" dirty="0">
                <a:solidFill>
                  <a:schemeClr val="dk1"/>
                </a:solidFill>
                <a:latin typeface="Arial"/>
                <a:ea typeface="Arial"/>
                <a:cs typeface="Arial"/>
                <a:sym typeface="Arial"/>
              </a:rPr>
              <a:t>, qui </a:t>
            </a:r>
            <a:r>
              <a:rPr lang="en-US" sz="1400" b="0" i="0" u="none" strike="noStrike" cap="none" dirty="0" err="1">
                <a:solidFill>
                  <a:schemeClr val="dk1"/>
                </a:solidFill>
                <a:latin typeface="Arial"/>
                <a:ea typeface="Arial"/>
                <a:cs typeface="Arial"/>
                <a:sym typeface="Arial"/>
              </a:rPr>
              <a:t>n'a</a:t>
            </a:r>
            <a:r>
              <a:rPr lang="en-US" sz="1400" b="0" i="0" u="none" strike="noStrike" cap="none" dirty="0">
                <a:solidFill>
                  <a:schemeClr val="dk1"/>
                </a:solidFill>
                <a:latin typeface="Arial"/>
                <a:ea typeface="Arial"/>
                <a:cs typeface="Arial"/>
                <a:sym typeface="Arial"/>
              </a:rPr>
              <a:t> pas </a:t>
            </a:r>
            <a:r>
              <a:rPr lang="en-US" sz="1400" b="0" i="0" u="none" strike="noStrike" cap="none" dirty="0" err="1">
                <a:solidFill>
                  <a:schemeClr val="dk1"/>
                </a:solidFill>
                <a:latin typeface="Arial"/>
                <a:ea typeface="Arial"/>
                <a:cs typeface="Arial"/>
                <a:sym typeface="Arial"/>
              </a:rPr>
              <a:t>besoin</a:t>
            </a:r>
            <a:r>
              <a:rPr lang="en-US" sz="1400" b="0" i="0" u="none" strike="noStrike" cap="none" dirty="0">
                <a:solidFill>
                  <a:schemeClr val="dk1"/>
                </a:solidFill>
                <a:latin typeface="Arial"/>
                <a:ea typeface="Arial"/>
                <a:cs typeface="Arial"/>
                <a:sym typeface="Arial"/>
              </a:rPr>
              <a:t> de faire </a:t>
            </a:r>
            <a:r>
              <a:rPr lang="en-US" sz="1400" b="0" i="0" u="none" strike="noStrike" cap="none" dirty="0" err="1">
                <a:solidFill>
                  <a:schemeClr val="dk1"/>
                </a:solidFill>
                <a:latin typeface="Arial"/>
                <a:ea typeface="Arial"/>
                <a:cs typeface="Arial"/>
                <a:sym typeface="Arial"/>
              </a:rPr>
              <a:t>d'efforts</a:t>
            </a:r>
            <a:r>
              <a:rPr lang="en-US" sz="1400" b="0" i="0" u="none" strike="noStrike" cap="none" dirty="0">
                <a:solidFill>
                  <a:schemeClr val="dk1"/>
                </a:solidFill>
                <a:latin typeface="Arial"/>
                <a:ea typeface="Arial"/>
                <a:cs typeface="Arial"/>
                <a:sym typeface="Arial"/>
              </a:rPr>
              <a:t> pour la </a:t>
            </a:r>
            <a:r>
              <a:rPr lang="en-US" sz="1400" b="0" i="0" u="none" strike="noStrike" cap="none" dirty="0" err="1">
                <a:solidFill>
                  <a:schemeClr val="dk1"/>
                </a:solidFill>
                <a:latin typeface="Arial"/>
                <a:ea typeface="Arial"/>
                <a:cs typeface="Arial"/>
                <a:sym typeface="Arial"/>
              </a:rPr>
              <a:t>ramener</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en</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l'air</a:t>
            </a:r>
            <a:r>
              <a:rPr lang="en-US" sz="1400" b="0" i="0" u="none" strike="noStrike" cap="none" dirty="0">
                <a:solidFill>
                  <a:schemeClr val="dk1"/>
                </a:solidFill>
                <a:latin typeface="Arial"/>
                <a:ea typeface="Arial"/>
                <a:cs typeface="Arial"/>
                <a:sym typeface="Arial"/>
              </a:rPr>
              <a:t>.</a:t>
            </a:r>
            <a:endParaRPr dirty="0"/>
          </a:p>
          <a:p>
            <a:pPr marL="342900" marR="0" lvl="0" indent="-342900" algn="l" rtl="0">
              <a:lnSpc>
                <a:spcPct val="80000"/>
              </a:lnSpc>
              <a:spcBef>
                <a:spcPts val="280"/>
              </a:spcBef>
              <a:spcAft>
                <a:spcPts val="0"/>
              </a:spcAft>
              <a:buClr>
                <a:schemeClr val="dk1"/>
              </a:buClr>
              <a:buSzPts val="1400"/>
              <a:buFont typeface="Arial"/>
              <a:buChar char="•"/>
            </a:pPr>
            <a:r>
              <a:rPr lang="en-US" sz="1400" b="1" i="0" u="none" strike="noStrike" cap="none" dirty="0">
                <a:solidFill>
                  <a:schemeClr val="dk1"/>
                </a:solidFill>
                <a:latin typeface="Arial"/>
                <a:ea typeface="Arial"/>
                <a:cs typeface="Arial"/>
                <a:sym typeface="Arial"/>
              </a:rPr>
              <a:t>Le service </a:t>
            </a:r>
            <a:r>
              <a:rPr lang="en-US" sz="1400" b="1" i="0" u="none" strike="noStrike" cap="none" dirty="0" err="1">
                <a:solidFill>
                  <a:schemeClr val="dk1"/>
                </a:solidFill>
                <a:latin typeface="Arial"/>
                <a:ea typeface="Arial"/>
                <a:cs typeface="Arial"/>
                <a:sym typeface="Arial"/>
              </a:rPr>
              <a:t>smashé</a:t>
            </a:r>
            <a:r>
              <a:rPr lang="en-US" sz="1400" b="1" i="0" u="none" strike="noStrike" cap="none" dirty="0">
                <a:solidFill>
                  <a:schemeClr val="dk1"/>
                </a:solidFill>
                <a:latin typeface="Arial"/>
                <a:ea typeface="Arial"/>
                <a:cs typeface="Arial"/>
                <a:sym typeface="Arial"/>
              </a:rPr>
              <a:t> </a:t>
            </a:r>
            <a:r>
              <a:rPr lang="en-US" sz="1400" b="1" i="0" u="none" strike="noStrike" cap="none" dirty="0" err="1">
                <a:solidFill>
                  <a:schemeClr val="dk1"/>
                </a:solidFill>
                <a:latin typeface="Arial"/>
                <a:ea typeface="Arial"/>
                <a:cs typeface="Arial"/>
                <a:sym typeface="Arial"/>
              </a:rPr>
              <a:t>flottant</a:t>
            </a:r>
            <a:r>
              <a:rPr lang="en-US" sz="1400" b="1" i="0" u="none" strike="noStrike" cap="none" dirty="0">
                <a:solidFill>
                  <a:schemeClr val="dk1"/>
                </a:solidFill>
                <a:latin typeface="Arial"/>
                <a:ea typeface="Arial"/>
                <a:cs typeface="Arial"/>
                <a:sym typeface="Arial"/>
              </a:rPr>
              <a:t> (</a:t>
            </a:r>
            <a:r>
              <a:rPr lang="en-US" sz="1400" b="1" i="0" u="none" strike="noStrike" cap="none" dirty="0" err="1">
                <a:solidFill>
                  <a:schemeClr val="dk1"/>
                </a:solidFill>
                <a:latin typeface="Arial"/>
                <a:ea typeface="Arial"/>
                <a:cs typeface="Arial"/>
                <a:sym typeface="Arial"/>
              </a:rPr>
              <a:t>ou</a:t>
            </a:r>
            <a:r>
              <a:rPr lang="en-US" sz="1400" b="1" i="0" u="none" strike="noStrike" cap="none" dirty="0">
                <a:solidFill>
                  <a:schemeClr val="dk1"/>
                </a:solidFill>
                <a:latin typeface="Arial"/>
                <a:ea typeface="Arial"/>
                <a:cs typeface="Arial"/>
                <a:sym typeface="Arial"/>
              </a:rPr>
              <a:t> service « sauté » </a:t>
            </a:r>
            <a:r>
              <a:rPr lang="en-US" sz="1400" b="1" i="0" u="none" strike="noStrike" cap="none" dirty="0" err="1">
                <a:solidFill>
                  <a:schemeClr val="dk1"/>
                </a:solidFill>
                <a:latin typeface="Arial"/>
                <a:ea typeface="Arial"/>
                <a:cs typeface="Arial"/>
                <a:sym typeface="Arial"/>
              </a:rPr>
              <a:t>flottant</a:t>
            </a:r>
            <a:r>
              <a:rPr lang="en-US" sz="1400" b="1" i="0" u="none" strike="noStrike" cap="none" dirty="0">
                <a:solidFill>
                  <a:schemeClr val="dk1"/>
                </a:solidFill>
                <a:latin typeface="Arial"/>
                <a:ea typeface="Arial"/>
                <a:cs typeface="Arial"/>
                <a:sym typeface="Arial"/>
              </a:rPr>
              <a:t>): </a:t>
            </a:r>
            <a:r>
              <a:rPr lang="en-US" sz="1400" b="1" i="0" u="none" strike="noStrike" cap="none" dirty="0" err="1">
                <a:solidFill>
                  <a:schemeClr val="dk1"/>
                </a:solidFill>
                <a:latin typeface="Arial"/>
                <a:ea typeface="Arial"/>
                <a:cs typeface="Arial"/>
                <a:sym typeface="Arial"/>
              </a:rPr>
              <a:t>c</a:t>
            </a:r>
            <a:r>
              <a:rPr lang="en-US" sz="1400" b="0" i="0" u="none" strike="noStrike" cap="none" dirty="0" err="1">
                <a:solidFill>
                  <a:schemeClr val="dk1"/>
                </a:solidFill>
                <a:latin typeface="Arial"/>
                <a:ea typeface="Arial"/>
                <a:cs typeface="Arial"/>
                <a:sym typeface="Arial"/>
              </a:rPr>
              <a:t>e</a:t>
            </a:r>
            <a:r>
              <a:rPr lang="en-US" sz="1400" b="0" i="0" u="none" strike="noStrike" cap="none" dirty="0">
                <a:solidFill>
                  <a:schemeClr val="dk1"/>
                </a:solidFill>
                <a:latin typeface="Arial"/>
                <a:ea typeface="Arial"/>
                <a:cs typeface="Arial"/>
                <a:sym typeface="Arial"/>
              </a:rPr>
              <a:t> service </a:t>
            </a:r>
            <a:r>
              <a:rPr lang="en-US" sz="1400" b="0" i="0" u="none" strike="noStrike" cap="none" dirty="0" err="1">
                <a:solidFill>
                  <a:schemeClr val="dk1"/>
                </a:solidFill>
                <a:latin typeface="Arial"/>
                <a:ea typeface="Arial"/>
                <a:cs typeface="Arial"/>
                <a:sym typeface="Arial"/>
              </a:rPr>
              <a:t>est</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très</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utilisé</a:t>
            </a:r>
            <a:r>
              <a:rPr lang="en-US" sz="1400" b="0" i="0" u="none" strike="noStrike" cap="none" dirty="0">
                <a:solidFill>
                  <a:schemeClr val="dk1"/>
                </a:solidFill>
                <a:latin typeface="Arial"/>
                <a:ea typeface="Arial"/>
                <a:cs typeface="Arial"/>
                <a:sym typeface="Arial"/>
              </a:rPr>
              <a:t> par les </a:t>
            </a:r>
            <a:r>
              <a:rPr lang="en-US" sz="1400" b="0" i="0" u="none" strike="noStrike" cap="none" dirty="0" err="1">
                <a:solidFill>
                  <a:schemeClr val="dk1"/>
                </a:solidFill>
                <a:latin typeface="Arial"/>
                <a:ea typeface="Arial"/>
                <a:cs typeface="Arial"/>
                <a:sym typeface="Arial"/>
              </a:rPr>
              <a:t>professionnelles</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féminines</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mais</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également</a:t>
            </a:r>
            <a:r>
              <a:rPr lang="en-US" sz="1400" b="0" i="0" u="none" strike="noStrike" cap="none" dirty="0">
                <a:solidFill>
                  <a:schemeClr val="dk1"/>
                </a:solidFill>
                <a:latin typeface="Arial"/>
                <a:ea typeface="Arial"/>
                <a:cs typeface="Arial"/>
                <a:sym typeface="Arial"/>
              </a:rPr>
              <a:t> de plus </a:t>
            </a:r>
            <a:r>
              <a:rPr lang="en-US" sz="1400" b="0" i="0" u="none" strike="noStrike" cap="none" dirty="0" err="1">
                <a:solidFill>
                  <a:schemeClr val="dk1"/>
                </a:solidFill>
                <a:latin typeface="Arial"/>
                <a:ea typeface="Arial"/>
                <a:cs typeface="Arial"/>
                <a:sym typeface="Arial"/>
              </a:rPr>
              <a:t>en</a:t>
            </a:r>
            <a:r>
              <a:rPr lang="en-US" sz="1400" b="0" i="0" u="none" strike="noStrike" cap="none" dirty="0">
                <a:solidFill>
                  <a:schemeClr val="dk1"/>
                </a:solidFill>
                <a:latin typeface="Arial"/>
                <a:ea typeface="Arial"/>
                <a:cs typeface="Arial"/>
                <a:sym typeface="Arial"/>
              </a:rPr>
              <a:t> plus par les </a:t>
            </a:r>
            <a:r>
              <a:rPr lang="en-US" sz="1400" b="0" i="0" u="none" strike="noStrike" cap="none" dirty="0" err="1">
                <a:solidFill>
                  <a:schemeClr val="dk1"/>
                </a:solidFill>
                <a:latin typeface="Arial"/>
                <a:ea typeface="Arial"/>
                <a:cs typeface="Arial"/>
                <a:sym typeface="Arial"/>
              </a:rPr>
              <a:t>masculins</a:t>
            </a:r>
            <a:r>
              <a:rPr lang="en-US" sz="1400" b="0" i="0" u="none" strike="noStrike" cap="none" dirty="0">
                <a:solidFill>
                  <a:schemeClr val="dk1"/>
                </a:solidFill>
                <a:latin typeface="Arial"/>
                <a:ea typeface="Arial"/>
                <a:cs typeface="Arial"/>
                <a:sym typeface="Arial"/>
              </a:rPr>
              <a:t>. Il </a:t>
            </a:r>
            <a:r>
              <a:rPr lang="en-US" sz="1400" b="0" i="0" u="none" strike="noStrike" cap="none" dirty="0" err="1">
                <a:solidFill>
                  <a:schemeClr val="dk1"/>
                </a:solidFill>
                <a:latin typeface="Arial"/>
                <a:ea typeface="Arial"/>
                <a:cs typeface="Arial"/>
                <a:sym typeface="Arial"/>
              </a:rPr>
              <a:t>consiste</a:t>
            </a:r>
            <a:r>
              <a:rPr lang="en-US" sz="1400" b="0" i="0" u="none" strike="noStrike" cap="none" dirty="0">
                <a:solidFill>
                  <a:schemeClr val="dk1"/>
                </a:solidFill>
                <a:latin typeface="Arial"/>
                <a:ea typeface="Arial"/>
                <a:cs typeface="Arial"/>
                <a:sym typeface="Arial"/>
              </a:rPr>
              <a:t> à prendre </a:t>
            </a:r>
            <a:r>
              <a:rPr lang="en-US" sz="1400" b="0" i="0" u="none" strike="noStrike" cap="none" dirty="0" err="1">
                <a:solidFill>
                  <a:schemeClr val="dk1"/>
                </a:solidFill>
                <a:latin typeface="Arial"/>
                <a:ea typeface="Arial"/>
                <a:cs typeface="Arial"/>
                <a:sym typeface="Arial"/>
              </a:rPr>
              <a:t>une</a:t>
            </a:r>
            <a:r>
              <a:rPr lang="en-US" sz="1400" b="0" i="0" u="none" strike="noStrike" cap="none" dirty="0">
                <a:solidFill>
                  <a:schemeClr val="dk1"/>
                </a:solidFill>
                <a:latin typeface="Arial"/>
                <a:ea typeface="Arial"/>
                <a:cs typeface="Arial"/>
                <a:sym typeface="Arial"/>
              </a:rPr>
              <a:t> course </a:t>
            </a:r>
            <a:r>
              <a:rPr lang="en-US" sz="1400" b="0" i="0" u="none" strike="noStrike" cap="none" dirty="0" err="1">
                <a:solidFill>
                  <a:schemeClr val="dk1"/>
                </a:solidFill>
                <a:latin typeface="Arial"/>
                <a:ea typeface="Arial"/>
                <a:cs typeface="Arial"/>
                <a:sym typeface="Arial"/>
              </a:rPr>
              <a:t>d'élan</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moins</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grande</a:t>
            </a:r>
            <a:r>
              <a:rPr lang="en-US" sz="1400" b="0" i="0" u="none" strike="noStrike" cap="none" dirty="0">
                <a:solidFill>
                  <a:schemeClr val="dk1"/>
                </a:solidFill>
                <a:latin typeface="Arial"/>
                <a:ea typeface="Arial"/>
                <a:cs typeface="Arial"/>
                <a:sym typeface="Arial"/>
              </a:rPr>
              <a:t> que pour le </a:t>
            </a:r>
            <a:r>
              <a:rPr lang="en-US" sz="1400" b="0" i="0" u="none" strike="noStrike" cap="none" dirty="0" err="1">
                <a:solidFill>
                  <a:schemeClr val="dk1"/>
                </a:solidFill>
                <a:latin typeface="Arial"/>
                <a:ea typeface="Arial"/>
                <a:cs typeface="Arial"/>
                <a:sym typeface="Arial"/>
              </a:rPr>
              <a:t>smashé</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Cependant</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contrairement</a:t>
            </a:r>
            <a:r>
              <a:rPr lang="en-US" sz="1400" b="0" i="0" u="none" strike="noStrike" cap="none" dirty="0">
                <a:solidFill>
                  <a:schemeClr val="dk1"/>
                </a:solidFill>
                <a:latin typeface="Arial"/>
                <a:ea typeface="Arial"/>
                <a:cs typeface="Arial"/>
                <a:sym typeface="Arial"/>
              </a:rPr>
              <a:t> au </a:t>
            </a:r>
            <a:r>
              <a:rPr lang="en-US" sz="1400" b="0" i="0" u="none" strike="noStrike" cap="none" dirty="0" err="1">
                <a:solidFill>
                  <a:schemeClr val="dk1"/>
                </a:solidFill>
                <a:latin typeface="Arial"/>
                <a:ea typeface="Arial"/>
                <a:cs typeface="Arial"/>
                <a:sym typeface="Arial"/>
              </a:rPr>
              <a:t>smashé</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ce</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n'est</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qu'une</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fois</a:t>
            </a:r>
            <a:r>
              <a:rPr lang="en-US" sz="1400" b="0" i="0" u="none" strike="noStrike" cap="none" dirty="0">
                <a:solidFill>
                  <a:schemeClr val="dk1"/>
                </a:solidFill>
                <a:latin typeface="Arial"/>
                <a:ea typeface="Arial"/>
                <a:cs typeface="Arial"/>
                <a:sym typeface="Arial"/>
              </a:rPr>
              <a:t> le </a:t>
            </a:r>
            <a:r>
              <a:rPr lang="en-US" sz="1400" b="0" i="0" u="none" strike="noStrike" cap="none" dirty="0" err="1">
                <a:solidFill>
                  <a:schemeClr val="dk1"/>
                </a:solidFill>
                <a:latin typeface="Arial"/>
                <a:ea typeface="Arial"/>
                <a:cs typeface="Arial"/>
                <a:sym typeface="Arial"/>
              </a:rPr>
              <a:t>joueur</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en</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mouvement</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qu'il</a:t>
            </a:r>
            <a:r>
              <a:rPr lang="en-US" sz="1400" b="0" i="0" u="none" strike="noStrike" cap="none" dirty="0">
                <a:solidFill>
                  <a:schemeClr val="dk1"/>
                </a:solidFill>
                <a:latin typeface="Arial"/>
                <a:ea typeface="Arial"/>
                <a:cs typeface="Arial"/>
                <a:sym typeface="Arial"/>
              </a:rPr>
              <a:t> lance son </a:t>
            </a:r>
            <a:r>
              <a:rPr lang="en-US" sz="1400" b="0" i="0" u="none" strike="noStrike" cap="none" dirty="0" err="1">
                <a:solidFill>
                  <a:schemeClr val="dk1"/>
                </a:solidFill>
                <a:latin typeface="Arial"/>
                <a:ea typeface="Arial"/>
                <a:cs typeface="Arial"/>
                <a:sym typeface="Arial"/>
              </a:rPr>
              <a:t>ballon</a:t>
            </a:r>
            <a:r>
              <a:rPr lang="en-US" sz="1400" b="0" i="0" u="none" strike="noStrike" cap="none" dirty="0">
                <a:solidFill>
                  <a:schemeClr val="dk1"/>
                </a:solidFill>
                <a:latin typeface="Arial"/>
                <a:ea typeface="Arial"/>
                <a:cs typeface="Arial"/>
                <a:sym typeface="Arial"/>
              </a:rPr>
              <a:t> (beaucoup </a:t>
            </a:r>
            <a:r>
              <a:rPr lang="en-US" sz="1400" b="0" i="0" u="none" strike="noStrike" cap="none" dirty="0" err="1">
                <a:solidFill>
                  <a:schemeClr val="dk1"/>
                </a:solidFill>
                <a:latin typeface="Arial"/>
                <a:ea typeface="Arial"/>
                <a:cs typeface="Arial"/>
                <a:sym typeface="Arial"/>
              </a:rPr>
              <a:t>moins</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haut</a:t>
            </a:r>
            <a:r>
              <a:rPr lang="en-US" sz="1400" b="0" i="0" u="none" strike="noStrike" cap="none" dirty="0">
                <a:solidFill>
                  <a:schemeClr val="dk1"/>
                </a:solidFill>
                <a:latin typeface="Arial"/>
                <a:ea typeface="Arial"/>
                <a:cs typeface="Arial"/>
                <a:sym typeface="Arial"/>
              </a:rPr>
              <a:t> que pour un </a:t>
            </a:r>
            <a:r>
              <a:rPr lang="en-US" sz="1400" b="0" i="0" u="none" strike="noStrike" cap="none" dirty="0" err="1">
                <a:solidFill>
                  <a:schemeClr val="dk1"/>
                </a:solidFill>
                <a:latin typeface="Arial"/>
                <a:ea typeface="Arial"/>
                <a:cs typeface="Arial"/>
                <a:sym typeface="Arial"/>
              </a:rPr>
              <a:t>smashé</a:t>
            </a:r>
            <a:r>
              <a:rPr lang="en-US" sz="1400" b="0" i="0" u="none" strike="noStrike" cap="none" dirty="0">
                <a:solidFill>
                  <a:schemeClr val="dk1"/>
                </a:solidFill>
                <a:latin typeface="Arial"/>
                <a:ea typeface="Arial"/>
                <a:cs typeface="Arial"/>
                <a:sym typeface="Arial"/>
              </a:rPr>
              <a:t>), et au lieu de le </a:t>
            </a:r>
            <a:r>
              <a:rPr lang="en-US" sz="1400" b="0" i="0" u="none" strike="noStrike" cap="none" dirty="0" err="1">
                <a:solidFill>
                  <a:schemeClr val="dk1"/>
                </a:solidFill>
                <a:latin typeface="Arial"/>
                <a:ea typeface="Arial"/>
                <a:cs typeface="Arial"/>
                <a:sym typeface="Arial"/>
              </a:rPr>
              <a:t>frapper</a:t>
            </a:r>
            <a:r>
              <a:rPr lang="en-US" sz="1400" b="0" i="0" u="none" strike="noStrike" cap="none" dirty="0">
                <a:solidFill>
                  <a:schemeClr val="dk1"/>
                </a:solidFill>
                <a:latin typeface="Arial"/>
                <a:ea typeface="Arial"/>
                <a:cs typeface="Arial"/>
                <a:sym typeface="Arial"/>
              </a:rPr>
              <a:t> à la manière </a:t>
            </a:r>
            <a:r>
              <a:rPr lang="en-US" sz="1400" b="0" i="0" u="none" strike="noStrike" cap="none" dirty="0" err="1">
                <a:solidFill>
                  <a:schemeClr val="dk1"/>
                </a:solidFill>
                <a:latin typeface="Arial"/>
                <a:ea typeface="Arial"/>
                <a:cs typeface="Arial"/>
                <a:sym typeface="Arial"/>
              </a:rPr>
              <a:t>d'une</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attaque</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il</a:t>
            </a:r>
            <a:r>
              <a:rPr lang="en-US" sz="1400" b="0" i="0" u="none" strike="noStrike" cap="none" dirty="0">
                <a:solidFill>
                  <a:schemeClr val="dk1"/>
                </a:solidFill>
                <a:latin typeface="Arial"/>
                <a:ea typeface="Arial"/>
                <a:cs typeface="Arial"/>
                <a:sym typeface="Arial"/>
              </a:rPr>
              <a:t> claque </a:t>
            </a:r>
            <a:r>
              <a:rPr lang="en-US" sz="1400" b="0" i="0" u="none" strike="noStrike" cap="none" dirty="0" err="1">
                <a:solidFill>
                  <a:schemeClr val="dk1"/>
                </a:solidFill>
                <a:latin typeface="Arial"/>
                <a:ea typeface="Arial"/>
                <a:cs typeface="Arial"/>
                <a:sym typeface="Arial"/>
              </a:rPr>
              <a:t>juste</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sa</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balle</a:t>
            </a:r>
            <a:r>
              <a:rPr lang="en-US" sz="1400" b="0" i="0" u="none" strike="noStrike" cap="none" dirty="0">
                <a:solidFill>
                  <a:schemeClr val="dk1"/>
                </a:solidFill>
                <a:latin typeface="Arial"/>
                <a:ea typeface="Arial"/>
                <a:cs typeface="Arial"/>
                <a:sym typeface="Arial"/>
              </a:rPr>
              <a:t>. La </a:t>
            </a:r>
            <a:r>
              <a:rPr lang="en-US" sz="1400" b="0" i="0" u="none" strike="noStrike" cap="none" dirty="0" err="1">
                <a:solidFill>
                  <a:schemeClr val="dk1"/>
                </a:solidFill>
                <a:latin typeface="Arial"/>
                <a:ea typeface="Arial"/>
                <a:cs typeface="Arial"/>
                <a:sym typeface="Arial"/>
              </a:rPr>
              <a:t>balle</a:t>
            </a:r>
            <a:r>
              <a:rPr lang="en-US" sz="1400" b="0" i="0" u="none" strike="noStrike" cap="none" dirty="0">
                <a:solidFill>
                  <a:schemeClr val="dk1"/>
                </a:solidFill>
                <a:latin typeface="Arial"/>
                <a:ea typeface="Arial"/>
                <a:cs typeface="Arial"/>
                <a:sym typeface="Arial"/>
              </a:rPr>
              <a:t> au lieu de </a:t>
            </a:r>
            <a:r>
              <a:rPr lang="en-US" sz="1400" b="0" i="0" u="none" strike="noStrike" cap="none" dirty="0" err="1">
                <a:solidFill>
                  <a:schemeClr val="dk1"/>
                </a:solidFill>
                <a:latin typeface="Arial"/>
                <a:ea typeface="Arial"/>
                <a:cs typeface="Arial"/>
                <a:sym typeface="Arial"/>
              </a:rPr>
              <a:t>tourner</a:t>
            </a:r>
            <a:r>
              <a:rPr lang="en-US" sz="1400" b="0" i="0" u="none" strike="noStrike" cap="none" dirty="0">
                <a:solidFill>
                  <a:schemeClr val="dk1"/>
                </a:solidFill>
                <a:latin typeface="Arial"/>
                <a:ea typeface="Arial"/>
                <a:cs typeface="Arial"/>
                <a:sym typeface="Arial"/>
              </a:rPr>
              <a:t> aura un </a:t>
            </a:r>
            <a:r>
              <a:rPr lang="en-US" sz="1400" b="0" i="0" u="none" strike="noStrike" cap="none" dirty="0" err="1">
                <a:solidFill>
                  <a:schemeClr val="dk1"/>
                </a:solidFill>
                <a:latin typeface="Arial"/>
                <a:ea typeface="Arial"/>
                <a:cs typeface="Arial"/>
                <a:sym typeface="Arial"/>
              </a:rPr>
              <a:t>effet</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dit</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flottant</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c'est</a:t>
            </a:r>
            <a:r>
              <a:rPr lang="en-US" sz="1400" b="0" i="0" u="none" strike="noStrike" cap="none" dirty="0">
                <a:solidFill>
                  <a:schemeClr val="dk1"/>
                </a:solidFill>
                <a:latin typeface="Arial"/>
                <a:ea typeface="Arial"/>
                <a:cs typeface="Arial"/>
                <a:sym typeface="Arial"/>
              </a:rPr>
              <a:t>-à-dire </a:t>
            </a:r>
            <a:r>
              <a:rPr lang="en-US" sz="1400" b="0" i="0" u="none" strike="noStrike" cap="none" dirty="0" err="1">
                <a:solidFill>
                  <a:schemeClr val="dk1"/>
                </a:solidFill>
                <a:latin typeface="Arial"/>
                <a:ea typeface="Arial"/>
                <a:cs typeface="Arial"/>
                <a:sym typeface="Arial"/>
              </a:rPr>
              <a:t>qu'elle</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va</a:t>
            </a:r>
            <a:r>
              <a:rPr lang="en-US" sz="1400" b="0" i="0" u="none" strike="noStrike" cap="none" dirty="0">
                <a:solidFill>
                  <a:schemeClr val="dk1"/>
                </a:solidFill>
                <a:latin typeface="Arial"/>
                <a:ea typeface="Arial"/>
                <a:cs typeface="Arial"/>
                <a:sym typeface="Arial"/>
              </a:rPr>
              <a:t> faire de petits </a:t>
            </a:r>
            <a:r>
              <a:rPr lang="en-US" sz="1400" b="0" i="0" u="none" strike="noStrike" cap="none" dirty="0" err="1">
                <a:solidFill>
                  <a:schemeClr val="dk1"/>
                </a:solidFill>
                <a:latin typeface="Arial"/>
                <a:ea typeface="Arial"/>
                <a:cs typeface="Arial"/>
                <a:sym typeface="Arial"/>
              </a:rPr>
              <a:t>mouvements</a:t>
            </a:r>
            <a:r>
              <a:rPr lang="en-US" sz="1400" b="0" i="0" u="none" strike="noStrike" cap="none" dirty="0">
                <a:solidFill>
                  <a:schemeClr val="dk1"/>
                </a:solidFill>
                <a:latin typeface="Arial"/>
                <a:ea typeface="Arial"/>
                <a:cs typeface="Arial"/>
                <a:sym typeface="Arial"/>
              </a:rPr>
              <a:t> gauche droite tout le long de </a:t>
            </a:r>
            <a:r>
              <a:rPr lang="en-US" sz="1400" b="0" i="0" u="none" strike="noStrike" cap="none" dirty="0" err="1">
                <a:solidFill>
                  <a:schemeClr val="dk1"/>
                </a:solidFill>
                <a:latin typeface="Arial"/>
                <a:ea typeface="Arial"/>
                <a:cs typeface="Arial"/>
                <a:sym typeface="Arial"/>
              </a:rPr>
              <a:t>sa</a:t>
            </a:r>
            <a:r>
              <a:rPr lang="en-US" sz="1400" b="0" i="0" u="none" strike="noStrike" cap="none" dirty="0">
                <a:solidFill>
                  <a:schemeClr val="dk1"/>
                </a:solidFill>
                <a:latin typeface="Arial"/>
                <a:ea typeface="Arial"/>
                <a:cs typeface="Arial"/>
                <a:sym typeface="Arial"/>
              </a:rPr>
              <a:t> course. </a:t>
            </a:r>
            <a:r>
              <a:rPr lang="en-US" sz="1400" b="0" i="0" u="none" strike="noStrike" cap="none" dirty="0" err="1">
                <a:solidFill>
                  <a:schemeClr val="dk1"/>
                </a:solidFill>
                <a:latin typeface="Arial"/>
                <a:ea typeface="Arial"/>
                <a:cs typeface="Arial"/>
                <a:sym typeface="Arial"/>
              </a:rPr>
              <a:t>L'amplitude</a:t>
            </a:r>
            <a:r>
              <a:rPr lang="en-US" sz="1400" b="0" i="0" u="none" strike="noStrike" cap="none" dirty="0">
                <a:solidFill>
                  <a:schemeClr val="dk1"/>
                </a:solidFill>
                <a:latin typeface="Arial"/>
                <a:ea typeface="Arial"/>
                <a:cs typeface="Arial"/>
                <a:sym typeface="Arial"/>
              </a:rPr>
              <a:t> de </a:t>
            </a:r>
            <a:r>
              <a:rPr lang="en-US" sz="1400" b="0" i="0" u="none" strike="noStrike" cap="none" dirty="0" err="1">
                <a:solidFill>
                  <a:schemeClr val="dk1"/>
                </a:solidFill>
                <a:latin typeface="Arial"/>
                <a:ea typeface="Arial"/>
                <a:cs typeface="Arial"/>
                <a:sym typeface="Arial"/>
              </a:rPr>
              <a:t>ce</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mouvement</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peut</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être</a:t>
            </a:r>
            <a:r>
              <a:rPr lang="en-US" sz="1400" b="0" i="0" u="none" strike="noStrike" cap="none" dirty="0">
                <a:solidFill>
                  <a:schemeClr val="dk1"/>
                </a:solidFill>
                <a:latin typeface="Arial"/>
                <a:ea typeface="Arial"/>
                <a:cs typeface="Arial"/>
                <a:sym typeface="Arial"/>
              </a:rPr>
              <a:t> de 50 cm pour un service bien </a:t>
            </a:r>
            <a:r>
              <a:rPr lang="en-US" sz="1400" b="0" i="0" u="none" strike="noStrike" cap="none" dirty="0" err="1">
                <a:solidFill>
                  <a:schemeClr val="dk1"/>
                </a:solidFill>
                <a:latin typeface="Arial"/>
                <a:ea typeface="Arial"/>
                <a:cs typeface="Arial"/>
                <a:sym typeface="Arial"/>
              </a:rPr>
              <a:t>effectué</a:t>
            </a:r>
            <a:r>
              <a:rPr lang="en-US" sz="1400" b="0" i="0" u="none" strike="noStrike" cap="none" dirty="0">
                <a:solidFill>
                  <a:schemeClr val="dk1"/>
                </a:solidFill>
                <a:latin typeface="Arial"/>
                <a:ea typeface="Arial"/>
                <a:cs typeface="Arial"/>
                <a:sym typeface="Arial"/>
              </a:rPr>
              <a:t>. De </a:t>
            </a:r>
            <a:r>
              <a:rPr lang="en-US" sz="1400" b="0" i="0" u="none" strike="noStrike" cap="none" dirty="0" err="1">
                <a:solidFill>
                  <a:schemeClr val="dk1"/>
                </a:solidFill>
                <a:latin typeface="Arial"/>
                <a:ea typeface="Arial"/>
                <a:cs typeface="Arial"/>
                <a:sym typeface="Arial"/>
              </a:rPr>
              <a:t>ce</a:t>
            </a:r>
            <a:r>
              <a:rPr lang="en-US" sz="1400" b="0" i="0" u="none" strike="noStrike" cap="none" dirty="0">
                <a:solidFill>
                  <a:schemeClr val="dk1"/>
                </a:solidFill>
                <a:latin typeface="Arial"/>
                <a:ea typeface="Arial"/>
                <a:cs typeface="Arial"/>
                <a:sym typeface="Arial"/>
              </a:rPr>
              <a:t> fait, la </a:t>
            </a:r>
            <a:r>
              <a:rPr lang="en-US" sz="1400" b="0" i="0" u="none" strike="noStrike" cap="none" dirty="0" err="1">
                <a:solidFill>
                  <a:schemeClr val="dk1"/>
                </a:solidFill>
                <a:latin typeface="Arial"/>
                <a:ea typeface="Arial"/>
                <a:cs typeface="Arial"/>
                <a:sym typeface="Arial"/>
              </a:rPr>
              <a:t>réception</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nécessite</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une</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grande</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stabilité</a:t>
            </a:r>
            <a:r>
              <a:rPr lang="en-US" sz="1400" b="0" i="0" u="none" strike="noStrike" cap="none" dirty="0">
                <a:solidFill>
                  <a:schemeClr val="dk1"/>
                </a:solidFill>
                <a:latin typeface="Arial"/>
                <a:ea typeface="Arial"/>
                <a:cs typeface="Arial"/>
                <a:sym typeface="Arial"/>
              </a:rPr>
              <a:t> du </a:t>
            </a:r>
            <a:r>
              <a:rPr lang="en-US" sz="1400" b="0" i="0" u="none" strike="noStrike" cap="none" dirty="0" err="1">
                <a:solidFill>
                  <a:schemeClr val="dk1"/>
                </a:solidFill>
                <a:latin typeface="Arial"/>
                <a:ea typeface="Arial"/>
                <a:cs typeface="Arial"/>
                <a:sym typeface="Arial"/>
              </a:rPr>
              <a:t>geste</a:t>
            </a:r>
            <a:r>
              <a:rPr lang="en-US" sz="1400" b="0" i="0" u="none" strike="noStrike" cap="none" dirty="0">
                <a:solidFill>
                  <a:schemeClr val="dk1"/>
                </a:solidFill>
                <a:latin typeface="Arial"/>
                <a:ea typeface="Arial"/>
                <a:cs typeface="Arial"/>
                <a:sym typeface="Arial"/>
              </a:rPr>
              <a:t> de </a:t>
            </a:r>
            <a:r>
              <a:rPr lang="en-US" sz="1400" b="0" i="0" u="none" strike="noStrike" cap="none" dirty="0" err="1">
                <a:solidFill>
                  <a:schemeClr val="dk1"/>
                </a:solidFill>
                <a:latin typeface="Arial"/>
                <a:ea typeface="Arial"/>
                <a:cs typeface="Arial"/>
                <a:sym typeface="Arial"/>
              </a:rPr>
              <a:t>réception</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très</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souvent</a:t>
            </a:r>
            <a:r>
              <a:rPr lang="en-US" sz="1400" b="0" i="0" u="none" strike="noStrike" cap="none" dirty="0">
                <a:solidFill>
                  <a:schemeClr val="dk1"/>
                </a:solidFill>
                <a:latin typeface="Arial"/>
                <a:ea typeface="Arial"/>
                <a:cs typeface="Arial"/>
                <a:sym typeface="Arial"/>
              </a:rPr>
              <a:t> </a:t>
            </a:r>
            <a:r>
              <a:rPr lang="en-US" sz="1400" b="0" i="0" u="none" strike="noStrike" cap="none" dirty="0" err="1">
                <a:solidFill>
                  <a:schemeClr val="dk1"/>
                </a:solidFill>
                <a:latin typeface="Arial"/>
                <a:ea typeface="Arial"/>
                <a:cs typeface="Arial"/>
                <a:sym typeface="Arial"/>
              </a:rPr>
              <a:t>en</a:t>
            </a:r>
            <a:r>
              <a:rPr lang="en-US" sz="1400" b="0" i="0" u="none" strike="noStrike" cap="none" dirty="0">
                <a:solidFill>
                  <a:schemeClr val="dk1"/>
                </a:solidFill>
                <a:latin typeface="Arial"/>
                <a:ea typeface="Arial"/>
                <a:cs typeface="Arial"/>
                <a:sym typeface="Arial"/>
              </a:rPr>
              <a:t> manchette).</a:t>
            </a:r>
            <a:endParaRPr dirty="0"/>
          </a:p>
        </p:txBody>
      </p:sp>
      <p:sp>
        <p:nvSpPr>
          <p:cNvPr id="186" name="Google Shape;186;p29"/>
          <p:cNvSpPr txBox="1">
            <a:spLocks noGrp="1"/>
          </p:cNvSpPr>
          <p:nvPr>
            <p:ph type="title" idx="4294967295"/>
          </p:nvPr>
        </p:nvSpPr>
        <p:spPr>
          <a:xfrm>
            <a:off x="395287" y="-26987"/>
            <a:ext cx="7561262" cy="576262"/>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Font typeface="Arial"/>
              <a:buNone/>
            </a:pPr>
            <a:r>
              <a:rPr lang="en-US" sz="3200" b="1" i="0" u="none" strike="noStrike" cap="none">
                <a:solidFill>
                  <a:schemeClr val="accent2"/>
                </a:solidFill>
                <a:latin typeface="Arial"/>
                <a:ea typeface="Arial"/>
                <a:cs typeface="Arial"/>
                <a:sym typeface="Arial"/>
              </a:rPr>
              <a:t>Gestes techniques: Le service</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rgbClr val="CCECFF"/>
            </a:gs>
            <a:gs pos="50000">
              <a:srgbClr val="99CCFF"/>
            </a:gs>
            <a:gs pos="100000">
              <a:srgbClr val="CCECFF"/>
            </a:gs>
          </a:gsLst>
          <a:lin ang="5400000" scaled="0"/>
        </a:gradFill>
        <a:effectLst/>
      </p:bgPr>
    </p:bg>
    <p:spTree>
      <p:nvGrpSpPr>
        <p:cNvPr id="1" name="Shape 190"/>
        <p:cNvGrpSpPr/>
        <p:nvPr/>
      </p:nvGrpSpPr>
      <p:grpSpPr>
        <a:xfrm>
          <a:off x="0" y="0"/>
          <a:ext cx="0" cy="0"/>
          <a:chOff x="0" y="0"/>
          <a:chExt cx="0" cy="0"/>
        </a:xfrm>
      </p:grpSpPr>
      <p:sp>
        <p:nvSpPr>
          <p:cNvPr id="191" name="Google Shape;191;p30"/>
          <p:cNvSpPr txBox="1">
            <a:spLocks noGrp="1"/>
          </p:cNvSpPr>
          <p:nvPr>
            <p:ph type="title" idx="4294967295"/>
          </p:nvPr>
        </p:nvSpPr>
        <p:spPr>
          <a:xfrm>
            <a:off x="395287" y="115887"/>
            <a:ext cx="7561262" cy="576262"/>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Font typeface="Arial"/>
              <a:buNone/>
            </a:pPr>
            <a:r>
              <a:rPr lang="en-US" sz="3200" b="1" i="0" u="none" strike="noStrike" cap="none">
                <a:solidFill>
                  <a:schemeClr val="accent2"/>
                </a:solidFill>
                <a:latin typeface="Arial"/>
                <a:ea typeface="Arial"/>
                <a:cs typeface="Arial"/>
                <a:sym typeface="Arial"/>
              </a:rPr>
              <a:t>Gestes techniques: Le service</a:t>
            </a:r>
            <a:endParaRPr/>
          </a:p>
        </p:txBody>
      </p:sp>
      <p:pic>
        <p:nvPicPr>
          <p:cNvPr id="192" name="Google Shape;192;p30"/>
          <p:cNvPicPr preferRelativeResize="0"/>
          <p:nvPr/>
        </p:nvPicPr>
        <p:blipFill rotWithShape="1">
          <a:blip r:embed="rId3">
            <a:alphaModFix/>
          </a:blip>
          <a:srcRect/>
          <a:stretch/>
        </p:blipFill>
        <p:spPr>
          <a:xfrm>
            <a:off x="250825" y="3068637"/>
            <a:ext cx="4321175" cy="2109787"/>
          </a:xfrm>
          <a:prstGeom prst="rect">
            <a:avLst/>
          </a:prstGeom>
          <a:noFill/>
          <a:ln>
            <a:noFill/>
          </a:ln>
        </p:spPr>
      </p:pic>
      <p:pic>
        <p:nvPicPr>
          <p:cNvPr id="193" name="Google Shape;193;p30"/>
          <p:cNvPicPr preferRelativeResize="0"/>
          <p:nvPr/>
        </p:nvPicPr>
        <p:blipFill rotWithShape="1">
          <a:blip r:embed="rId4">
            <a:alphaModFix/>
          </a:blip>
          <a:srcRect/>
          <a:stretch/>
        </p:blipFill>
        <p:spPr>
          <a:xfrm>
            <a:off x="1260475" y="5300662"/>
            <a:ext cx="3816350" cy="1416050"/>
          </a:xfrm>
          <a:prstGeom prst="rect">
            <a:avLst/>
          </a:prstGeom>
          <a:noFill/>
          <a:ln>
            <a:noFill/>
          </a:ln>
        </p:spPr>
      </p:pic>
      <p:pic>
        <p:nvPicPr>
          <p:cNvPr id="194" name="Google Shape;194;p30"/>
          <p:cNvPicPr preferRelativeResize="0"/>
          <p:nvPr/>
        </p:nvPicPr>
        <p:blipFill rotWithShape="1">
          <a:blip r:embed="rId5">
            <a:alphaModFix/>
          </a:blip>
          <a:srcRect/>
          <a:stretch/>
        </p:blipFill>
        <p:spPr>
          <a:xfrm>
            <a:off x="0" y="836612"/>
            <a:ext cx="9036050" cy="2206625"/>
          </a:xfrm>
          <a:prstGeom prst="rect">
            <a:avLst/>
          </a:prstGeom>
          <a:noFill/>
          <a:ln>
            <a:noFill/>
          </a:ln>
        </p:spPr>
      </p:pic>
      <p:pic>
        <p:nvPicPr>
          <p:cNvPr id="195" name="Google Shape;195;p30"/>
          <p:cNvPicPr preferRelativeResize="0"/>
          <p:nvPr/>
        </p:nvPicPr>
        <p:blipFill rotWithShape="1">
          <a:blip r:embed="rId6">
            <a:alphaModFix/>
          </a:blip>
          <a:srcRect/>
          <a:stretch/>
        </p:blipFill>
        <p:spPr>
          <a:xfrm>
            <a:off x="6105525" y="3068637"/>
            <a:ext cx="2717800" cy="3608387"/>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rgbClr val="CCECFF"/>
            </a:gs>
            <a:gs pos="50000">
              <a:srgbClr val="99CCFF"/>
            </a:gs>
            <a:gs pos="100000">
              <a:srgbClr val="CCECFF"/>
            </a:gs>
          </a:gsLst>
          <a:lin ang="5400000" scaled="0"/>
        </a:gradFill>
        <a:effectLst/>
      </p:bgPr>
    </p:bg>
    <p:spTree>
      <p:nvGrpSpPr>
        <p:cNvPr id="1" name="Shape 199"/>
        <p:cNvGrpSpPr/>
        <p:nvPr/>
      </p:nvGrpSpPr>
      <p:grpSpPr>
        <a:xfrm>
          <a:off x="0" y="0"/>
          <a:ext cx="0" cy="0"/>
          <a:chOff x="0" y="0"/>
          <a:chExt cx="0" cy="0"/>
        </a:xfrm>
      </p:grpSpPr>
      <p:sp>
        <p:nvSpPr>
          <p:cNvPr id="200" name="Google Shape;200;p31"/>
          <p:cNvSpPr txBox="1">
            <a:spLocks noGrp="1"/>
          </p:cNvSpPr>
          <p:nvPr>
            <p:ph type="title" idx="4294967295"/>
          </p:nvPr>
        </p:nvSpPr>
        <p:spPr>
          <a:xfrm>
            <a:off x="1258887" y="115887"/>
            <a:ext cx="6769100" cy="6477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Font typeface="Arial"/>
              <a:buNone/>
            </a:pPr>
            <a:r>
              <a:rPr lang="en-US" sz="3200" b="1" i="0" u="none" strike="noStrike" cap="none">
                <a:solidFill>
                  <a:schemeClr val="accent2"/>
                </a:solidFill>
                <a:latin typeface="Arial"/>
                <a:ea typeface="Arial"/>
                <a:cs typeface="Arial"/>
                <a:sym typeface="Arial"/>
              </a:rPr>
              <a:t>Composition d'une équipe</a:t>
            </a:r>
            <a:endParaRPr/>
          </a:p>
        </p:txBody>
      </p:sp>
      <p:sp>
        <p:nvSpPr>
          <p:cNvPr id="201" name="Google Shape;201;p31"/>
          <p:cNvSpPr txBox="1">
            <a:spLocks noGrp="1"/>
          </p:cNvSpPr>
          <p:nvPr>
            <p:ph type="body" idx="4294967295"/>
          </p:nvPr>
        </p:nvSpPr>
        <p:spPr>
          <a:xfrm>
            <a:off x="0" y="765175"/>
            <a:ext cx="9144000" cy="6092825"/>
          </a:xfrm>
          <a:prstGeom prst="rect">
            <a:avLst/>
          </a:prstGeom>
          <a:noFill/>
          <a:ln>
            <a:noFill/>
          </a:ln>
        </p:spPr>
        <p:txBody>
          <a:bodyPr spcFirstLastPara="1" wrap="square" lIns="91425" tIns="45700" rIns="91425" bIns="45700" anchor="t" anchorCtr="0">
            <a:noAutofit/>
          </a:bodyPr>
          <a:lstStyle/>
          <a:p>
            <a:pPr marL="342900" marR="0" lvl="0" indent="-254000" algn="l" rtl="0">
              <a:lnSpc>
                <a:spcPct val="80000"/>
              </a:lnSpc>
              <a:spcBef>
                <a:spcPts val="0"/>
              </a:spcBef>
              <a:spcAft>
                <a:spcPts val="0"/>
              </a:spcAft>
              <a:buClr>
                <a:schemeClr val="dk1"/>
              </a:buClr>
              <a:buSzPts val="1400"/>
              <a:buFont typeface="Arial"/>
              <a:buNone/>
            </a:pPr>
            <a:endParaRPr sz="1400" b="1" i="0" u="none" strike="noStrike" cap="none">
              <a:solidFill>
                <a:schemeClr val="dk1"/>
              </a:solidFill>
              <a:latin typeface="Arial"/>
              <a:ea typeface="Arial"/>
              <a:cs typeface="Arial"/>
              <a:sym typeface="Arial"/>
            </a:endParaRPr>
          </a:p>
          <a:p>
            <a:pPr marL="342900" marR="0" lvl="0" indent="-342900" algn="l" rtl="0">
              <a:lnSpc>
                <a:spcPct val="80000"/>
              </a:lnSpc>
              <a:spcBef>
                <a:spcPts val="320"/>
              </a:spcBef>
              <a:spcAft>
                <a:spcPts val="0"/>
              </a:spcAft>
              <a:buClr>
                <a:schemeClr val="accent2"/>
              </a:buClr>
              <a:buSzPts val="1600"/>
              <a:buFont typeface="Arial"/>
              <a:buChar char="•"/>
            </a:pPr>
            <a:r>
              <a:rPr lang="en-US" sz="1600" b="1" i="0" u="none" strike="noStrike" cap="none">
                <a:solidFill>
                  <a:schemeClr val="accent2"/>
                </a:solidFill>
                <a:latin typeface="Arial"/>
                <a:ea typeface="Arial"/>
                <a:cs typeface="Arial"/>
                <a:sym typeface="Arial"/>
              </a:rPr>
              <a:t>Les complets / Réceptionneurs-attaquants / Les latéraux</a:t>
            </a:r>
            <a:endParaRPr/>
          </a:p>
          <a:p>
            <a:pPr marL="342900" marR="0" lvl="0" indent="-342900" algn="l" rtl="0">
              <a:lnSpc>
                <a:spcPct val="80000"/>
              </a:lnSpc>
              <a:spcBef>
                <a:spcPts val="320"/>
              </a:spcBef>
              <a:spcAft>
                <a:spcPts val="0"/>
              </a:spcAft>
              <a:buClr>
                <a:schemeClr val="accent2"/>
              </a:buClr>
              <a:buFont typeface="Arial"/>
              <a:buNone/>
            </a:pPr>
            <a:r>
              <a:rPr lang="en-US" sz="1600" b="0" i="0" u="none" strike="noStrike" cap="none">
                <a:solidFill>
                  <a:schemeClr val="accent2"/>
                </a:solidFill>
                <a:latin typeface="Arial"/>
                <a:ea typeface="Arial"/>
                <a:cs typeface="Arial"/>
                <a:sym typeface="Arial"/>
              </a:rPr>
              <a:t>Ces deux joueurs attaquent à l'aile (en position 2 ou 4) et aux trois mètres. Un des deux attaquants attaquera toutefois en position 3 lorsque le pointu est lui-même sur la position 4, en phase de réception. À l'arrière, le complet est, avec le libéro, prioritaire pour faire la réception. NB : les joueurs appelés « complets » sont parfois aussi ceux qui sont choisis pour être en opposition au passeur, dans les équipes sans pointu. À ce moment-là, ce joueur doit être capable de réceptionner, d'attaquer, de bloquer, de servir et surtout de pouvoir effectuer la passe lorsque le passeur défend. C'est ce qui le différencie de l'attaquant réceptionneur classique et lui vaut le titre de « complet ».</a:t>
            </a:r>
            <a:endParaRPr sz="1600" b="1" i="0" u="none" strike="noStrike" cap="none">
              <a:solidFill>
                <a:schemeClr val="accent2"/>
              </a:solidFill>
              <a:latin typeface="Arial"/>
              <a:ea typeface="Arial"/>
              <a:cs typeface="Arial"/>
              <a:sym typeface="Arial"/>
            </a:endParaRPr>
          </a:p>
          <a:p>
            <a:pPr marL="342900" marR="0" lvl="0" indent="-342900" algn="l" rtl="0">
              <a:lnSpc>
                <a:spcPct val="80000"/>
              </a:lnSpc>
              <a:spcBef>
                <a:spcPts val="320"/>
              </a:spcBef>
              <a:spcAft>
                <a:spcPts val="0"/>
              </a:spcAft>
              <a:buClr>
                <a:schemeClr val="accent2"/>
              </a:buClr>
              <a:buSzPts val="1600"/>
              <a:buFont typeface="Arial"/>
              <a:buChar char="•"/>
            </a:pPr>
            <a:r>
              <a:rPr lang="en-US" sz="1600" b="1" i="0" u="none" strike="noStrike" cap="none">
                <a:solidFill>
                  <a:schemeClr val="accent2"/>
                </a:solidFill>
                <a:latin typeface="Arial"/>
                <a:ea typeface="Arial"/>
                <a:cs typeface="Arial"/>
                <a:sym typeface="Arial"/>
              </a:rPr>
              <a:t>Le pointu / Opposé passeur</a:t>
            </a:r>
            <a:endParaRPr/>
          </a:p>
          <a:p>
            <a:pPr marL="342900" marR="0" lvl="0" indent="-342900" algn="l" rtl="0">
              <a:lnSpc>
                <a:spcPct val="80000"/>
              </a:lnSpc>
              <a:spcBef>
                <a:spcPts val="320"/>
              </a:spcBef>
              <a:spcAft>
                <a:spcPts val="0"/>
              </a:spcAft>
              <a:buClr>
                <a:schemeClr val="accent2"/>
              </a:buClr>
              <a:buFont typeface="Arial"/>
              <a:buNone/>
            </a:pPr>
            <a:r>
              <a:rPr lang="en-US" sz="1600" b="0" i="0" u="none" strike="noStrike" cap="none">
                <a:solidFill>
                  <a:schemeClr val="accent2"/>
                </a:solidFill>
                <a:latin typeface="Arial"/>
                <a:ea typeface="Arial"/>
                <a:cs typeface="Arial"/>
                <a:sym typeface="Arial"/>
              </a:rPr>
              <a:t>Aussi appelé « joueur à la technique » ou opposite, ce joueur est celui placé à l'opposé du passeur. Il attaque généralement en poste 2 sauf en phase de réception lorsque lui-même est sur la position 4 afin d'éviter des rotations inutiles. Il attaque alors en 4. Lorsqu'il est arrière, le pointu est déchargé de la réception afin de pouvoir attaquer aux trois mètres (le plus souvent en poste 1). Son attaque aux 3 mètres étant moins percutante que celle du poste 4, il est moins sollicité que lui. Pointus et complets peuvent être regroupés sous l'appellation </a:t>
            </a:r>
            <a:r>
              <a:rPr lang="en-US" sz="1600" b="1" i="0" u="none" strike="noStrike" cap="none">
                <a:solidFill>
                  <a:schemeClr val="accent2"/>
                </a:solidFill>
                <a:latin typeface="Arial"/>
                <a:ea typeface="Arial"/>
                <a:cs typeface="Arial"/>
                <a:sym typeface="Arial"/>
              </a:rPr>
              <a:t>« ailiers »</a:t>
            </a:r>
            <a:r>
              <a:rPr lang="en-US" sz="1600" b="0" i="0" u="none" strike="noStrike" cap="none">
                <a:solidFill>
                  <a:schemeClr val="accent2"/>
                </a:solidFill>
                <a:latin typeface="Arial"/>
                <a:ea typeface="Arial"/>
                <a:cs typeface="Arial"/>
                <a:sym typeface="Arial"/>
              </a:rPr>
              <a:t>. À un niveau moins élevé, le pointu devient un "relanceur", et, son rôle consiste à prendre énormément la réception, et, le cas échéant, à remplacer le passeur, puisqu'il reste opposé à ce dernier.</a:t>
            </a:r>
            <a:endParaRPr sz="1600" b="1" i="0" u="none" strike="noStrike" cap="none">
              <a:solidFill>
                <a:schemeClr val="accent2"/>
              </a:solidFill>
              <a:latin typeface="Arial"/>
              <a:ea typeface="Arial"/>
              <a:cs typeface="Arial"/>
              <a:sym typeface="Arial"/>
            </a:endParaRPr>
          </a:p>
          <a:p>
            <a:pPr marL="342900" marR="0" lvl="0" indent="-342900" algn="l" rtl="0">
              <a:lnSpc>
                <a:spcPct val="80000"/>
              </a:lnSpc>
              <a:spcBef>
                <a:spcPts val="320"/>
              </a:spcBef>
              <a:spcAft>
                <a:spcPts val="0"/>
              </a:spcAft>
              <a:buClr>
                <a:schemeClr val="accent2"/>
              </a:buClr>
              <a:buSzPts val="1600"/>
              <a:buFont typeface="Arial"/>
              <a:buChar char="•"/>
            </a:pPr>
            <a:r>
              <a:rPr lang="en-US" sz="1600" b="1" i="0" u="none" strike="noStrike" cap="none">
                <a:solidFill>
                  <a:schemeClr val="accent2"/>
                </a:solidFill>
                <a:latin typeface="Arial"/>
                <a:ea typeface="Arial"/>
                <a:cs typeface="Arial"/>
                <a:sym typeface="Arial"/>
              </a:rPr>
              <a:t>Les centraux</a:t>
            </a:r>
            <a:endParaRPr/>
          </a:p>
          <a:p>
            <a:pPr marL="342900" marR="0" lvl="0" indent="-342900" algn="l" rtl="0">
              <a:lnSpc>
                <a:spcPct val="80000"/>
              </a:lnSpc>
              <a:spcBef>
                <a:spcPts val="320"/>
              </a:spcBef>
              <a:spcAft>
                <a:spcPts val="0"/>
              </a:spcAft>
              <a:buClr>
                <a:schemeClr val="accent2"/>
              </a:buClr>
              <a:buFont typeface="Arial"/>
              <a:buNone/>
            </a:pPr>
            <a:r>
              <a:rPr lang="en-US" sz="1600" b="0" i="0" u="none" strike="noStrike" cap="none">
                <a:solidFill>
                  <a:schemeClr val="accent2"/>
                </a:solidFill>
                <a:latin typeface="Arial"/>
                <a:ea typeface="Arial"/>
                <a:cs typeface="Arial"/>
                <a:sym typeface="Arial"/>
              </a:rPr>
              <a:t>Les joueurs au centre sont ceux qui se placent en position 3 et 6. En poste 3, les centraux ont pour principale fonction d'attaquer en courte (passe courte et rapide du passeur) et en décalée (passe rapide où le central se trouve à 2 m du passeur) ou, dans le cas d'une feinte d'attaque, de « fixer » (attirer) la défense adverse (le contre ou mur) pour l'empêcher d'aller contrer un attaquant </a:t>
            </a:r>
            <a:r>
              <a:rPr lang="en-US" sz="1600" b="1" i="0" u="none" strike="noStrike" cap="none">
                <a:solidFill>
                  <a:schemeClr val="accent2"/>
                </a:solidFill>
                <a:latin typeface="Arial"/>
                <a:ea typeface="Arial"/>
                <a:cs typeface="Arial"/>
                <a:sym typeface="Arial"/>
              </a:rPr>
              <a:t>ailier</a:t>
            </a:r>
            <a:r>
              <a:rPr lang="en-US" sz="1600" b="0" i="0" u="none" strike="noStrike" cap="none">
                <a:solidFill>
                  <a:schemeClr val="accent2"/>
                </a:solidFill>
                <a:latin typeface="Arial"/>
                <a:ea typeface="Arial"/>
                <a:cs typeface="Arial"/>
                <a:sym typeface="Arial"/>
              </a:rPr>
              <a:t>. Le central sort souvent sur les postes arrières pour laisser sa place au libéro (car c'est un poste très épuisant). Il sort après avoir servi en position 1 et rentre en 4. Lorsqu'il reste en position arrière, il peut aussi attaquer derrière les trois mètres. Cette attaque est couramment appelée "pipe". Elle se distingue de l'attaque de l'opposite en étant une balle plus rapide et souvent moins haute que l'attaque classique des trois mètres.</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rgbClr val="CCECFF"/>
            </a:gs>
            <a:gs pos="50000">
              <a:srgbClr val="99CCFF"/>
            </a:gs>
            <a:gs pos="100000">
              <a:srgbClr val="CCECFF"/>
            </a:gs>
          </a:gsLst>
          <a:lin ang="5400000" scaled="0"/>
        </a:gradFill>
        <a:effectLst/>
      </p:bgPr>
    </p:bg>
    <p:spTree>
      <p:nvGrpSpPr>
        <p:cNvPr id="1" name="Shape 205"/>
        <p:cNvGrpSpPr/>
        <p:nvPr/>
      </p:nvGrpSpPr>
      <p:grpSpPr>
        <a:xfrm>
          <a:off x="0" y="0"/>
          <a:ext cx="0" cy="0"/>
          <a:chOff x="0" y="0"/>
          <a:chExt cx="0" cy="0"/>
        </a:xfrm>
      </p:grpSpPr>
      <p:sp>
        <p:nvSpPr>
          <p:cNvPr id="206" name="Google Shape;206;p32"/>
          <p:cNvSpPr txBox="1">
            <a:spLocks noGrp="1"/>
          </p:cNvSpPr>
          <p:nvPr>
            <p:ph type="body" idx="4294967295"/>
          </p:nvPr>
        </p:nvSpPr>
        <p:spPr>
          <a:xfrm>
            <a:off x="0" y="476250"/>
            <a:ext cx="9036050" cy="6192837"/>
          </a:xfrm>
          <a:prstGeom prst="rect">
            <a:avLst/>
          </a:prstGeom>
          <a:noFill/>
          <a:ln>
            <a:noFill/>
          </a:ln>
        </p:spPr>
        <p:txBody>
          <a:bodyPr spcFirstLastPara="1" wrap="square" lIns="91425" tIns="45700" rIns="91425" bIns="45700" anchor="t" anchorCtr="0">
            <a:noAutofit/>
          </a:bodyPr>
          <a:lstStyle/>
          <a:p>
            <a:pPr marL="342900" marR="0" lvl="0" indent="-342900" algn="l" rtl="0">
              <a:lnSpc>
                <a:spcPct val="80000"/>
              </a:lnSpc>
              <a:spcBef>
                <a:spcPts val="0"/>
              </a:spcBef>
              <a:spcAft>
                <a:spcPts val="0"/>
              </a:spcAft>
              <a:buClr>
                <a:schemeClr val="accent2"/>
              </a:buClr>
              <a:buSzPts val="1600"/>
              <a:buFont typeface="Arial"/>
              <a:buChar char="•"/>
            </a:pPr>
            <a:r>
              <a:rPr lang="en-US" sz="1600" b="1" i="0" u="none" strike="noStrike" cap="none">
                <a:solidFill>
                  <a:schemeClr val="accent2"/>
                </a:solidFill>
                <a:latin typeface="Arial"/>
                <a:ea typeface="Arial"/>
                <a:cs typeface="Arial"/>
                <a:sym typeface="Arial"/>
              </a:rPr>
              <a:t>Les passeurs</a:t>
            </a:r>
            <a:endParaRPr/>
          </a:p>
          <a:p>
            <a:pPr marL="342900" marR="0" lvl="0" indent="-342900" algn="l" rtl="0">
              <a:lnSpc>
                <a:spcPct val="80000"/>
              </a:lnSpc>
              <a:spcBef>
                <a:spcPts val="320"/>
              </a:spcBef>
              <a:spcAft>
                <a:spcPts val="0"/>
              </a:spcAft>
              <a:buClr>
                <a:schemeClr val="accent2"/>
              </a:buClr>
              <a:buFont typeface="Arial"/>
              <a:buNone/>
            </a:pPr>
            <a:r>
              <a:rPr lang="en-US" sz="1600" b="0" i="0" u="none" strike="noStrike" cap="none">
                <a:solidFill>
                  <a:schemeClr val="accent2"/>
                </a:solidFill>
                <a:latin typeface="Arial"/>
                <a:ea typeface="Arial"/>
                <a:cs typeface="Arial"/>
                <a:sym typeface="Arial"/>
              </a:rPr>
              <a:t>Selon le système tactique mis en place, il y a un passeur (système 5-1) ou deux passeurs (système 4-2). Dans un système 5-1 (5 attaquants et 1 passeur), le passeur se place après le service généralement : en 2 quand il est sur les positions avant (2, 3 ou 4), en 1 quand il est sur les positions arrière (1, 5 ou 6). </a:t>
            </a:r>
            <a:endParaRPr/>
          </a:p>
          <a:p>
            <a:pPr marL="342900" marR="0" lvl="0" indent="-342900" algn="l" rtl="0">
              <a:lnSpc>
                <a:spcPct val="80000"/>
              </a:lnSpc>
              <a:spcBef>
                <a:spcPts val="320"/>
              </a:spcBef>
              <a:spcAft>
                <a:spcPts val="0"/>
              </a:spcAft>
              <a:buClr>
                <a:schemeClr val="accent2"/>
              </a:buClr>
              <a:buFont typeface="Arial"/>
              <a:buNone/>
            </a:pPr>
            <a:r>
              <a:rPr lang="en-US" sz="1600" b="0" i="0" u="none" strike="noStrike" cap="none">
                <a:solidFill>
                  <a:schemeClr val="accent2"/>
                </a:solidFill>
                <a:latin typeface="Arial"/>
                <a:ea typeface="Arial"/>
                <a:cs typeface="Arial"/>
                <a:sym typeface="Arial"/>
              </a:rPr>
              <a:t>Dans un système 4-2 (4 attaquants et 2 passeurs), les deux passeurs sont sur des positions opposées (quand un passeur est devant, l'autre est derrière). La position de chaque passeur après le service fonctionne sur le même principe qu'avec un seul passeur.</a:t>
            </a:r>
            <a:endParaRPr/>
          </a:p>
          <a:p>
            <a:pPr marL="342900" marR="0" lvl="0" indent="-342900" algn="l" rtl="0">
              <a:lnSpc>
                <a:spcPct val="80000"/>
              </a:lnSpc>
              <a:spcBef>
                <a:spcPts val="320"/>
              </a:spcBef>
              <a:spcAft>
                <a:spcPts val="0"/>
              </a:spcAft>
              <a:buClr>
                <a:schemeClr val="accent2"/>
              </a:buClr>
              <a:buFont typeface="Arial"/>
              <a:buNone/>
            </a:pPr>
            <a:r>
              <a:rPr lang="en-US" sz="1600" b="0" i="0" u="none" strike="noStrike" cap="none">
                <a:solidFill>
                  <a:schemeClr val="accent2"/>
                </a:solidFill>
                <a:latin typeface="Arial"/>
                <a:ea typeface="Arial"/>
                <a:cs typeface="Arial"/>
                <a:sym typeface="Arial"/>
              </a:rPr>
              <a:t>Quand les deux passeurs attaquent également (le passeur sur les positions avant attaque sur des passes faites par le passeur sur les positions arrière) on parle d'un système en « faux 4-2 », en « 4-2 amélioré », ou en 6-2 qui permet d'avoir toujours 3 attaquants sur les postes avant. Les passeurs peuvent aussi réaliser des deuxièmes mains. Lorsque la réception est très bien effectuée et qu'il est près du filet, il peut sauter et placer la balle directement de l'autre côté. À haut niveau, le passeur peut sauter sur chaque balle afin d'attirer lui aussi le bloc adverse, et donc pouvoir alléger le travail des ailiers qui n'attaqueront que face à un seul bloc.</a:t>
            </a:r>
            <a:endParaRPr sz="1600" b="1" i="0" u="none" strike="noStrike" cap="none">
              <a:solidFill>
                <a:schemeClr val="accent2"/>
              </a:solidFill>
              <a:latin typeface="Arial"/>
              <a:ea typeface="Arial"/>
              <a:cs typeface="Arial"/>
              <a:sym typeface="Arial"/>
            </a:endParaRPr>
          </a:p>
          <a:p>
            <a:pPr marL="342900" marR="0" lvl="0" indent="-342900" algn="l" rtl="0">
              <a:lnSpc>
                <a:spcPct val="80000"/>
              </a:lnSpc>
              <a:spcBef>
                <a:spcPts val="320"/>
              </a:spcBef>
              <a:spcAft>
                <a:spcPts val="0"/>
              </a:spcAft>
              <a:buClr>
                <a:schemeClr val="accent2"/>
              </a:buClr>
              <a:buSzPts val="1600"/>
              <a:buFont typeface="Arial"/>
              <a:buChar char="•"/>
            </a:pPr>
            <a:r>
              <a:rPr lang="en-US" sz="1600" b="1" i="0" u="none" strike="noStrike" cap="none">
                <a:solidFill>
                  <a:schemeClr val="accent2"/>
                </a:solidFill>
                <a:latin typeface="Arial"/>
                <a:ea typeface="Arial"/>
                <a:cs typeface="Arial"/>
                <a:sym typeface="Arial"/>
              </a:rPr>
              <a:t>Le libéro</a:t>
            </a:r>
            <a:endParaRPr/>
          </a:p>
          <a:p>
            <a:pPr marL="342900" marR="0" lvl="0" indent="-342900" algn="l" rtl="0">
              <a:lnSpc>
                <a:spcPct val="80000"/>
              </a:lnSpc>
              <a:spcBef>
                <a:spcPts val="320"/>
              </a:spcBef>
              <a:spcAft>
                <a:spcPts val="0"/>
              </a:spcAft>
              <a:buClr>
                <a:schemeClr val="accent2"/>
              </a:buClr>
              <a:buFont typeface="Arial"/>
              <a:buNone/>
            </a:pPr>
            <a:r>
              <a:rPr lang="en-US" sz="1600" b="0" i="0" u="none" strike="noStrike" cap="none">
                <a:solidFill>
                  <a:schemeClr val="accent2"/>
                </a:solidFill>
                <a:latin typeface="Arial"/>
                <a:ea typeface="Arial"/>
                <a:cs typeface="Arial"/>
                <a:sym typeface="Arial"/>
              </a:rPr>
              <a:t>Le joueur libéro est différent des autres joueurs. Il a pour fonction de faire des réceptions de service, des défenses et des relances vers le passeur. Il se doit donc d'exceller dans la première touche de balle de l'équipe. Il reste sur le banc des joueurs jusqu'à ce que l'entraîneur l'envoie sur le terrain remplacer un des attaquants passés arrière. L'échange de joueurs dans ce cas particulier n'a pas besoin d'être noté par l'arbitre. Il ne peut rentrer que sur les trois positions de la ligne arrière et il lui est interdit de servir et d'attaquer le ballon lorsque celui-ci est entièrement au-dessus du plan haut du filet. De plus, s'il transmet le ballon à un attaquant en effectuant une touche haute (ou à 10 doigts) et qu'il se trouve à l'intérieur de la zone des 3 mètres, l'attaquant ne peut attaquer ou passer le ballon chez l'adversaire que si le ballon est redescendu sous le plan haut du filet matérialisé par une bande blanche. Il peut par contre transmettre le ballon en manchette sans restriction : celui-ci peut être attaqué normalement. Il est le point fort du secteur réception-défense. Pour un schéma tactique traditionnel, il rentre sur chacun des centraux, après leur position de service, et tourne sur les trois positions arrière. Sur le terrain, il porte un maillot différent des autres joueurs de son équipe.</a:t>
            </a:r>
            <a:endParaRPr/>
          </a:p>
        </p:txBody>
      </p:sp>
      <p:sp>
        <p:nvSpPr>
          <p:cNvPr id="207" name="Google Shape;207;p32"/>
          <p:cNvSpPr txBox="1">
            <a:spLocks noGrp="1"/>
          </p:cNvSpPr>
          <p:nvPr>
            <p:ph type="title" idx="4294967295"/>
          </p:nvPr>
        </p:nvSpPr>
        <p:spPr>
          <a:xfrm>
            <a:off x="3049587" y="115887"/>
            <a:ext cx="5483225" cy="490537"/>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accent2"/>
              </a:buClr>
              <a:buFont typeface="Arial"/>
              <a:buNone/>
            </a:pPr>
            <a:r>
              <a:rPr lang="en-US" sz="3200" b="1" i="0" u="none" strike="noStrike" cap="none">
                <a:solidFill>
                  <a:schemeClr val="accent2"/>
                </a:solidFill>
                <a:latin typeface="Arial"/>
                <a:ea typeface="Arial"/>
                <a:cs typeface="Arial"/>
                <a:sym typeface="Arial"/>
              </a:rPr>
              <a:t>Composition d'une équipe</a:t>
            </a:r>
            <a:endParaRPr/>
          </a:p>
        </p:txBody>
      </p:sp>
    </p:spTree>
  </p:cSld>
  <p:clrMapOvr>
    <a:masterClrMapping/>
  </p:clrMapOvr>
</p:sld>
</file>

<file path=ppt/theme/theme1.xml><?xml version="1.0" encoding="utf-8"?>
<a:theme xmlns:a="http://schemas.openxmlformats.org/drawingml/2006/main" name="Struttura predefinita">
  <a:themeElements>
    <a:clrScheme name="Struttura predefinita 1">
      <a:dk1>
        <a:srgbClr val="000000"/>
      </a:dk1>
      <a:lt1>
        <a:srgbClr val="FFFFFF"/>
      </a:lt1>
      <a:dk2>
        <a:srgbClr val="000000"/>
      </a:dk2>
      <a:lt2>
        <a:srgbClr val="808080"/>
      </a:lt2>
      <a:accent1>
        <a:srgbClr val="BBE0E3"/>
      </a:accent1>
      <a:accent2>
        <a:srgbClr val="333399"/>
      </a:accent2>
      <a:accent3>
        <a:srgbClr val="FFFFFF"/>
      </a:accent3>
      <a:accent4>
        <a:srgbClr val="BBE0E3"/>
      </a:accent4>
      <a:accent5>
        <a:srgbClr val="333399"/>
      </a:accent5>
      <a:accent6>
        <a:srgbClr val="FFFFFF"/>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4625</Words>
  <Application>Microsoft Office PowerPoint</Application>
  <PresentationFormat>Presentazione su schermo (4:3)</PresentationFormat>
  <Paragraphs>125</Paragraphs>
  <Slides>29</Slides>
  <Notes>29</Notes>
  <HiddenSlides>0</HiddenSlides>
  <MMClips>0</MMClips>
  <ScaleCrop>false</ScaleCrop>
  <HeadingPairs>
    <vt:vector size="6" baseType="variant">
      <vt:variant>
        <vt:lpstr>Caratteri utilizzati</vt:lpstr>
      </vt:variant>
      <vt:variant>
        <vt:i4>2</vt:i4>
      </vt:variant>
      <vt:variant>
        <vt:lpstr>Tema</vt:lpstr>
      </vt:variant>
      <vt:variant>
        <vt:i4>1</vt:i4>
      </vt:variant>
      <vt:variant>
        <vt:lpstr>Titoli diapositive</vt:lpstr>
      </vt:variant>
      <vt:variant>
        <vt:i4>29</vt:i4>
      </vt:variant>
    </vt:vector>
  </HeadingPairs>
  <TitlesOfParts>
    <vt:vector size="32" baseType="lpstr">
      <vt:lpstr>Arial</vt:lpstr>
      <vt:lpstr>Comic Sans MS</vt:lpstr>
      <vt:lpstr>Struttura predefinita</vt:lpstr>
      <vt:lpstr>Le Volleyball</vt:lpstr>
      <vt:lpstr>Presentazione standard di PowerPoint</vt:lpstr>
      <vt:lpstr>Et, pour être plus précis:</vt:lpstr>
      <vt:lpstr>Presentazione standard di PowerPoint</vt:lpstr>
      <vt:lpstr>Presentazione standard di PowerPoint</vt:lpstr>
      <vt:lpstr>Le terrain de jeu</vt:lpstr>
      <vt:lpstr>Le ballon de jeu  et le filet</vt:lpstr>
      <vt:lpstr>Presentazione standard di PowerPoint</vt:lpstr>
      <vt:lpstr>Règles du jeu</vt:lpstr>
      <vt:lpstr>Position des joueurs</vt:lpstr>
      <vt:lpstr>Presentazione standard di PowerPoint</vt:lpstr>
      <vt:lpstr>Phases de jeu</vt:lpstr>
      <vt:lpstr>Fautes possibles</vt:lpstr>
      <vt:lpstr>Fautes possibles</vt:lpstr>
      <vt:lpstr>faute de position</vt:lpstr>
      <vt:lpstr>Gestes techniques: La Passe</vt:lpstr>
      <vt:lpstr>Presentazione standard di PowerPoint</vt:lpstr>
      <vt:lpstr>Gestes techniques: la manchette</vt:lpstr>
      <vt:lpstr>Gestes techniques: la manchette</vt:lpstr>
      <vt:lpstr>Gestes techniques: la corse</vt:lpstr>
      <vt:lpstr>Gestes techniques: la corse</vt:lpstr>
      <vt:lpstr>Gestes techniques: Le smash ou l'attaque</vt:lpstr>
      <vt:lpstr>Gestes techniques: Le smash ou l'attaque</vt:lpstr>
      <vt:lpstr>Gestes techniques: Le bloc (contre)</vt:lpstr>
      <vt:lpstr>Gestes techniques: Le bloc (contre)</vt:lpstr>
      <vt:lpstr>Gestes techniques: Le service</vt:lpstr>
      <vt:lpstr>Gestes techniques: Le service</vt:lpstr>
      <vt:lpstr>Composition d'une équipe</vt:lpstr>
      <vt:lpstr>Composition d'une équipe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Volleyball</dc:title>
  <cp:lastModifiedBy>Ascanio Colacino</cp:lastModifiedBy>
  <cp:revision>3</cp:revision>
  <dcterms:modified xsi:type="dcterms:W3CDTF">2020-04-03T19:55:05Z</dcterms:modified>
</cp:coreProperties>
</file>