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CCCC00"/>
    <a:srgbClr val="046DEC"/>
    <a:srgbClr val="993300"/>
    <a:srgbClr val="15770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Cartella_di_lavoro_di_Microsoft_Office_Excel_2007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Cartella_di_lavoro_di_Microsoft_Office_Excel_2007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Cartella_di_lavoro_di_Microsoft_Office_Excel_2007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Cartella_di_lavoro_di_Microsoft_Office_Excel_2007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Cartella_di_lavoro_di_Microsoft_Office_Excel_2007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Cartella_di_lavoro_di_Microsoft_Office_Excel_2007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Cartella_di_lavoro_di_Microsoft_Office_Excel_200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Cartella_di_lavoro_di_Microsoft_Office_Excel_2007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Cartella_di_lavoro_di_Microsoft_Office_Excel_2007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29"/>
  <c:chart>
    <c:title>
      <c:tx>
        <c:rich>
          <a:bodyPr/>
          <a:lstStyle/>
          <a:p>
            <a:pPr>
              <a:defRPr/>
            </a:pP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PROVENIENZA</a:t>
            </a:r>
            <a:endParaRPr lang="en-US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Provenienza</c:v>
                </c:pt>
              </c:strCache>
            </c:strRef>
          </c:tx>
          <c:dLbls>
            <c:dLblPos val="inEnd"/>
            <c:showVal val="1"/>
          </c:dLbls>
          <c:cat>
            <c:strRef>
              <c:f>Foglio1!$A$2:$A$10</c:f>
              <c:strCache>
                <c:ptCount val="9"/>
                <c:pt idx="0">
                  <c:v>ESTERO                 </c:v>
                </c:pt>
                <c:pt idx="1">
                  <c:v>CAMPANIA           </c:v>
                </c:pt>
                <c:pt idx="2">
                  <c:v>LAZIO                </c:v>
                </c:pt>
                <c:pt idx="3">
                  <c:v>PUGLIA                   </c:v>
                </c:pt>
                <c:pt idx="4">
                  <c:v>SICILIA                   </c:v>
                </c:pt>
                <c:pt idx="5">
                  <c:v>EMILIA ROMAGNA </c:v>
                </c:pt>
                <c:pt idx="6">
                  <c:v>LOMBARDIA          </c:v>
                </c:pt>
                <c:pt idx="7">
                  <c:v>TOSCANA          </c:v>
                </c:pt>
                <c:pt idx="8">
                  <c:v>MARCHE             </c:v>
                </c:pt>
              </c:strCache>
            </c:strRef>
          </c:cat>
          <c:val>
            <c:numRef>
              <c:f>Foglio1!$B$2:$B$10</c:f>
              <c:numCache>
                <c:formatCode>0%</c:formatCode>
                <c:ptCount val="9"/>
                <c:pt idx="0">
                  <c:v>0.14000000000000001</c:v>
                </c:pt>
                <c:pt idx="1">
                  <c:v>0.38000000000000034</c:v>
                </c:pt>
                <c:pt idx="2">
                  <c:v>0.16000000000000009</c:v>
                </c:pt>
                <c:pt idx="3">
                  <c:v>0.1</c:v>
                </c:pt>
                <c:pt idx="4">
                  <c:v>8.0000000000000085E-2</c:v>
                </c:pt>
                <c:pt idx="5">
                  <c:v>6.0000000000000046E-2</c:v>
                </c:pt>
                <c:pt idx="6">
                  <c:v>4.0000000000000042E-2</c:v>
                </c:pt>
                <c:pt idx="7">
                  <c:v>2.0000000000000021E-2</c:v>
                </c:pt>
                <c:pt idx="8">
                  <c:v>2.0000000000000021E-2</c:v>
                </c:pt>
              </c:numCache>
            </c:numRef>
          </c:val>
        </c:ser>
        <c:gapWidth val="75"/>
        <c:axId val="34321152"/>
        <c:axId val="34322688"/>
      </c:barChart>
      <c:catAx>
        <c:axId val="34321152"/>
        <c:scaling>
          <c:orientation val="minMax"/>
        </c:scaling>
        <c:axPos val="l"/>
        <c:majorTickMark val="none"/>
        <c:tickLblPos val="nextTo"/>
        <c:crossAx val="34322688"/>
        <c:crosses val="autoZero"/>
        <c:auto val="1"/>
        <c:lblAlgn val="ctr"/>
        <c:lblOffset val="100"/>
      </c:catAx>
      <c:valAx>
        <c:axId val="34322688"/>
        <c:scaling>
          <c:orientation val="minMax"/>
        </c:scaling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0%" sourceLinked="1"/>
        <c:majorTickMark val="none"/>
        <c:tickLblPos val="nextTo"/>
        <c:crossAx val="343211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18"/>
  <c:chart>
    <c:title>
      <c:tx>
        <c:rich>
          <a:bodyPr/>
          <a:lstStyle/>
          <a:p>
            <a:pPr>
              <a:defRPr sz="2800"/>
            </a:pPr>
            <a:r>
              <a:rPr lang="it-IT" sz="2800" dirty="0">
                <a:solidFill>
                  <a:schemeClr val="accent3">
                    <a:lumMod val="50000"/>
                  </a:schemeClr>
                </a:solidFill>
              </a:rPr>
              <a:t>GENERE</a:t>
            </a:r>
          </a:p>
        </c:rich>
      </c:tx>
      <c:layout>
        <c:manualLayout>
          <c:xMode val="edge"/>
          <c:yMode val="edge"/>
          <c:x val="0.25227957919156885"/>
          <c:y val="0.11067620797665471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GENERE</c:v>
                </c:pt>
              </c:strCache>
            </c:strRef>
          </c:tx>
          <c:dLbls>
            <c:showCatName val="1"/>
            <c:showPercent val="1"/>
            <c:showLeaderLines val="1"/>
          </c:dLbls>
          <c:cat>
            <c:strRef>
              <c:f>Foglio1!$A$2:$A$5</c:f>
              <c:strCache>
                <c:ptCount val="2"/>
                <c:pt idx="0">
                  <c:v>Maschi</c:v>
                </c:pt>
                <c:pt idx="1">
                  <c:v>Femmine 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0.47000000000000008</c:v>
                </c:pt>
                <c:pt idx="1">
                  <c:v>0.53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26"/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rgbClr val="CCCC00"/>
                </a:solidFill>
              </a:rPr>
              <a:t>ETA'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20548261154855638"/>
          <c:y val="3.3922511073464771E-2"/>
          <c:w val="0.79451738845144249"/>
          <c:h val="0.71483070866141762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ETA'</c:v>
                </c:pt>
              </c:strCache>
            </c:strRef>
          </c:tx>
          <c:cat>
            <c:strRef>
              <c:f>Foglio1!$A$2:$A$5</c:f>
              <c:strCache>
                <c:ptCount val="4"/>
                <c:pt idx="0">
                  <c:v>&lt;18</c:v>
                </c:pt>
                <c:pt idx="1">
                  <c:v>19-40</c:v>
                </c:pt>
                <c:pt idx="2">
                  <c:v>41-65</c:v>
                </c:pt>
                <c:pt idx="3">
                  <c:v>&gt;65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0.14000000000000001</c:v>
                </c:pt>
                <c:pt idx="1">
                  <c:v>0.21000000000000019</c:v>
                </c:pt>
                <c:pt idx="2">
                  <c:v>0.54</c:v>
                </c:pt>
                <c:pt idx="3">
                  <c:v>0.11</c:v>
                </c:pt>
              </c:numCache>
            </c:numRef>
          </c:val>
        </c:ser>
        <c:axId val="70028672"/>
        <c:axId val="70612096"/>
      </c:barChart>
      <c:catAx>
        <c:axId val="70028672"/>
        <c:scaling>
          <c:orientation val="minMax"/>
        </c:scaling>
        <c:axPos val="b"/>
        <c:tickLblPos val="nextTo"/>
        <c:crossAx val="70612096"/>
        <c:crosses val="autoZero"/>
        <c:auto val="1"/>
        <c:lblAlgn val="ctr"/>
        <c:lblOffset val="100"/>
      </c:catAx>
      <c:valAx>
        <c:axId val="70612096"/>
        <c:scaling>
          <c:orientation val="minMax"/>
        </c:scaling>
        <c:axPos val="l"/>
        <c:majorGridlines/>
        <c:numFmt formatCode="0%" sourceLinked="1"/>
        <c:tickLblPos val="nextTo"/>
        <c:crossAx val="7002867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26"/>
  <c:chart>
    <c:title>
      <c:tx>
        <c:rich>
          <a:bodyPr/>
          <a:lstStyle/>
          <a:p>
            <a:pPr>
              <a:defRPr/>
            </a:pPr>
            <a:r>
              <a:rPr lang="en-US" sz="2800" dirty="0">
                <a:solidFill>
                  <a:srgbClr val="046DEC"/>
                </a:solidFill>
              </a:rPr>
              <a:t>MODALITA' DI CONOSCENZA</a:t>
            </a:r>
          </a:p>
        </c:rich>
      </c:tx>
      <c:layout>
        <c:manualLayout>
          <c:xMode val="edge"/>
          <c:yMode val="edge"/>
          <c:x val="1.8298009623797028E-2"/>
          <c:y val="6.1636045494313063E-4"/>
        </c:manualLayout>
      </c:layout>
    </c:title>
    <c:plotArea>
      <c:layout>
        <c:manualLayout>
          <c:layoutTarget val="inner"/>
          <c:xMode val="edge"/>
          <c:yMode val="edge"/>
          <c:x val="0.30209864391951013"/>
          <c:y val="0.22678433945756782"/>
          <c:w val="0.48940933945756782"/>
          <c:h val="0.65254578594342372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MODALITA' DI CONOSCENZA</c:v>
                </c:pt>
              </c:strCache>
            </c:strRef>
          </c:tx>
          <c:dLbls>
            <c:dLbl>
              <c:idx val="0"/>
              <c:layout>
                <c:manualLayout>
                  <c:x val="1.8007436570428698E-3"/>
                  <c:y val="2.059798775153105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FAMIGLIA AMICI CONOSCENTI</a:t>
                    </a:r>
                    <a:r>
                      <a:rPr lang="en-US" dirty="0"/>
                      <a:t>
45%</a:t>
                    </a: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5.7858705161854762E-2"/>
                  <c:y val="-9.2592592592592629E-4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-4.1531824146981644E-2"/>
                  <c:y val="3.8450568678915151E-2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-1.6685586176727916E-2"/>
                  <c:y val="3.25380577427822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ANNUNCI </a:t>
                    </a:r>
                    <a:r>
                      <a:rPr lang="en-US" dirty="0" smtClean="0"/>
                      <a:t>PROMO</a:t>
                    </a:r>
                    <a:r>
                      <a:rPr lang="en-US" baseline="0" dirty="0" smtClean="0"/>
                      <a:t> </a:t>
                    </a:r>
                    <a:r>
                      <a:rPr lang="en-US" dirty="0" smtClean="0"/>
                      <a:t>AFFISSIONI</a:t>
                    </a:r>
                    <a:r>
                      <a:rPr lang="en-US" dirty="0"/>
                      <a:t>
6%</a:t>
                    </a:r>
                  </a:p>
                </c:rich>
              </c:tx>
              <c:showCatName val="1"/>
              <c:showPercent val="1"/>
            </c:dLbl>
            <c:dLbl>
              <c:idx val="4"/>
              <c:layout>
                <c:manualLayout>
                  <c:x val="3.1523403324584432E-3"/>
                  <c:y val="-3.4219451735199781E-2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0.11511384514435695"/>
                  <c:y val="-1.7769028871391075E-3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strRef>
              <c:f>Foglio1!$A$2:$A$7</c:f>
              <c:strCache>
                <c:ptCount val="6"/>
                <c:pt idx="0">
                  <c:v>FAMIGLIA/AMICI/CONOSCENTI</c:v>
                </c:pt>
                <c:pt idx="1">
                  <c:v>STAMPA E WEB</c:v>
                </c:pt>
                <c:pt idx="2">
                  <c:v>ALTRO</c:v>
                </c:pt>
                <c:pt idx="3">
                  <c:v>ANNUNCI PROMO/AFFISSIONI</c:v>
                </c:pt>
                <c:pt idx="4">
                  <c:v>SITO WEB</c:v>
                </c:pt>
                <c:pt idx="5">
                  <c:v>SOCIAL NETWORK</c:v>
                </c:pt>
              </c:strCache>
            </c:strRef>
          </c:cat>
          <c:val>
            <c:numRef>
              <c:f>Foglio1!$B$2:$B$7</c:f>
              <c:numCache>
                <c:formatCode>0%</c:formatCode>
                <c:ptCount val="6"/>
                <c:pt idx="0">
                  <c:v>0.45</c:v>
                </c:pt>
                <c:pt idx="1">
                  <c:v>0.19</c:v>
                </c:pt>
                <c:pt idx="2">
                  <c:v>0.16</c:v>
                </c:pt>
                <c:pt idx="3">
                  <c:v>6.0000000000000026E-2</c:v>
                </c:pt>
                <c:pt idx="4">
                  <c:v>0.11</c:v>
                </c:pt>
                <c:pt idx="5">
                  <c:v>3.0000000000000002E-2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it-IT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32"/>
  <c:chart>
    <c:title>
      <c:tx>
        <c:rich>
          <a:bodyPr/>
          <a:lstStyle/>
          <a:p>
            <a:pPr>
              <a:defRPr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PERMANENZA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c:rich>
      </c:tx>
      <c:layout/>
    </c:title>
    <c:plotArea>
      <c:layout>
        <c:manualLayout>
          <c:layoutTarget val="inner"/>
          <c:xMode val="edge"/>
          <c:yMode val="edge"/>
          <c:x val="0.2515862174463791"/>
          <c:y val="0.199991815693563"/>
          <c:w val="0.41448434849818577"/>
          <c:h val="0.80000818430643683"/>
        </c:manualLayout>
      </c:layout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Lbls>
            <c:showPercent val="1"/>
            <c:showLeaderLines val="1"/>
          </c:dLbls>
          <c:cat>
            <c:strRef>
              <c:f>Foglio1!$A$2:$A$3</c:f>
              <c:strCache>
                <c:ptCount val="2"/>
                <c:pt idx="0">
                  <c:v>Giornaliera</c:v>
                </c:pt>
                <c:pt idx="1">
                  <c:v>Più Giorni</c:v>
                </c:pt>
              </c:strCache>
            </c:strRef>
          </c:cat>
          <c:val>
            <c:numRef>
              <c:f>Foglio1!$B$2:$B$3</c:f>
              <c:numCache>
                <c:formatCode>0%</c:formatCode>
                <c:ptCount val="2"/>
                <c:pt idx="0">
                  <c:v>0.6900000000000005</c:v>
                </c:pt>
                <c:pt idx="1">
                  <c:v>0.31000000000000028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t"/>
      <c:layout>
        <c:manualLayout>
          <c:xMode val="edge"/>
          <c:yMode val="edge"/>
          <c:x val="0.71396504712626407"/>
          <c:y val="0.30052358841433729"/>
          <c:w val="0.26566599394550966"/>
          <c:h val="0.22286462121165024"/>
        </c:manualLayout>
      </c:layout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28"/>
  <c:chart>
    <c:title>
      <c:tx>
        <c:rich>
          <a:bodyPr/>
          <a:lstStyle/>
          <a:p>
            <a:pPr>
              <a:defRPr/>
            </a:pPr>
            <a:r>
              <a:rPr lang="it-IT" sz="2800" dirty="0">
                <a:solidFill>
                  <a:schemeClr val="accent3">
                    <a:lumMod val="50000"/>
                  </a:schemeClr>
                </a:solidFill>
              </a:rPr>
              <a:t>PRIMA VISITA ALLE GROTTE </a:t>
            </a:r>
          </a:p>
        </c:rich>
      </c:tx>
      <c:layout/>
    </c:title>
    <c:view3D>
      <c:rAngAx val="1"/>
    </c:view3D>
    <c:plotArea>
      <c:layout/>
      <c:bar3DChart>
        <c:barDir val="bar"/>
        <c:grouping val="percentStacked"/>
        <c:ser>
          <c:idx val="0"/>
          <c:order val="0"/>
          <c:tx>
            <c:strRef>
              <c:f>Foglio1!$A$2</c:f>
              <c:strCache>
                <c:ptCount val="1"/>
                <c:pt idx="0">
                  <c:v>NO</c:v>
                </c:pt>
              </c:strCache>
            </c:strRef>
          </c:tx>
          <c:cat>
            <c:strRef>
              <c:f>Foglio1!$B$1</c:f>
              <c:strCache>
                <c:ptCount val="1"/>
                <c:pt idx="0">
                  <c:v>PRIMA VISITA ALLE GROTTE</c:v>
                </c:pt>
              </c:strCache>
            </c:strRef>
          </c:cat>
          <c:val>
            <c:numRef>
              <c:f>Foglio1!$B$2</c:f>
              <c:numCache>
                <c:formatCode>_-* #,##0.00_-;\-* #,##0.00_-;_-* "-"??_-;_-@_-</c:formatCode>
                <c:ptCount val="1"/>
                <c:pt idx="0">
                  <c:v>10</c:v>
                </c:pt>
              </c:numCache>
            </c:numRef>
          </c:val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SI</c:v>
                </c:pt>
              </c:strCache>
            </c:strRef>
          </c:tx>
          <c:cat>
            <c:strRef>
              <c:f>Foglio1!$B$1</c:f>
              <c:strCache>
                <c:ptCount val="1"/>
                <c:pt idx="0">
                  <c:v>PRIMA VISITA ALLE GROTTE</c:v>
                </c:pt>
              </c:strCache>
            </c:strRef>
          </c:cat>
          <c:val>
            <c:numRef>
              <c:f>Foglio1!$B$3</c:f>
              <c:numCache>
                <c:formatCode>_-* #,##0.00_-;\-* #,##0.00_-;_-* "-"??_-;_-@_-</c:formatCode>
                <c:ptCount val="1"/>
                <c:pt idx="0">
                  <c:v>90</c:v>
                </c:pt>
              </c:numCache>
            </c:numRef>
          </c:val>
        </c:ser>
        <c:gapWidth val="55"/>
        <c:gapDepth val="55"/>
        <c:shape val="cylinder"/>
        <c:axId val="66135168"/>
        <c:axId val="66136704"/>
        <c:axId val="0"/>
      </c:bar3DChart>
      <c:catAx>
        <c:axId val="6613516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66136704"/>
        <c:crosses val="autoZero"/>
        <c:auto val="1"/>
        <c:lblAlgn val="ctr"/>
        <c:lblOffset val="100"/>
      </c:catAx>
      <c:valAx>
        <c:axId val="66136704"/>
        <c:scaling>
          <c:orientation val="minMax"/>
        </c:scaling>
        <c:axPos val="b"/>
        <c:majorGridlines/>
        <c:numFmt formatCode="0%" sourceLinked="1"/>
        <c:majorTickMark val="none"/>
        <c:tickLblPos val="nextTo"/>
        <c:crossAx val="6613516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15"/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rgbClr val="002060"/>
                </a:solidFill>
              </a:rPr>
              <a:t>ACCOGLIENZA TURISTA</a:t>
            </a: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8.0367871337461899E-2"/>
          <c:y val="0.13320370370370369"/>
          <c:w val="0.8852904563091335"/>
          <c:h val="0.56318051910177891"/>
        </c:manualLayout>
      </c:layout>
      <c:bar3D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ACCOGLIENZA TURISTA</c:v>
                </c:pt>
              </c:strCache>
            </c:strRef>
          </c:tx>
          <c:cat>
            <c:strRef>
              <c:f>Foglio1!$A$2:$A$5</c:f>
              <c:strCache>
                <c:ptCount val="4"/>
                <c:pt idx="0">
                  <c:v>Negativa</c:v>
                </c:pt>
                <c:pt idx="1">
                  <c:v>Positiva</c:v>
                </c:pt>
                <c:pt idx="2">
                  <c:v>Soddisfacente</c:v>
                </c:pt>
                <c:pt idx="3">
                  <c:v>Eccellente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</c:v>
                </c:pt>
                <c:pt idx="1">
                  <c:v>0.39000000000000035</c:v>
                </c:pt>
                <c:pt idx="2">
                  <c:v>0.39000000000000035</c:v>
                </c:pt>
                <c:pt idx="3">
                  <c:v>0.22</c:v>
                </c:pt>
              </c:numCache>
            </c:numRef>
          </c:val>
        </c:ser>
        <c:dLbls>
          <c:showVal val="1"/>
        </c:dLbls>
        <c:shape val="box"/>
        <c:axId val="86356352"/>
        <c:axId val="86357888"/>
        <c:axId val="0"/>
      </c:bar3DChart>
      <c:catAx>
        <c:axId val="86356352"/>
        <c:scaling>
          <c:orientation val="minMax"/>
        </c:scaling>
        <c:axPos val="b"/>
        <c:majorTickMark val="none"/>
        <c:tickLblPos val="nextTo"/>
        <c:crossAx val="86357888"/>
        <c:crosses val="autoZero"/>
        <c:auto val="1"/>
        <c:lblAlgn val="ctr"/>
        <c:lblOffset val="100"/>
      </c:catAx>
      <c:valAx>
        <c:axId val="86357888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863563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18"/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rgbClr val="92D050"/>
                </a:solidFill>
              </a:rPr>
              <a:t>MANTENIMENTO DEI SERVIZI</a:t>
            </a:r>
          </a:p>
        </c:rich>
      </c:tx>
      <c:layout/>
    </c:title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cat>
            <c:strRef>
              <c:f>Foglio1!$A$2:$A$5</c:f>
              <c:strCache>
                <c:ptCount val="4"/>
                <c:pt idx="0">
                  <c:v>Eccellente</c:v>
                </c:pt>
                <c:pt idx="1">
                  <c:v>Soddisfacente</c:v>
                </c:pt>
                <c:pt idx="2">
                  <c:v>Positivo</c:v>
                </c:pt>
                <c:pt idx="3">
                  <c:v>Negativo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0.12000000000000002</c:v>
                </c:pt>
                <c:pt idx="1">
                  <c:v>0.67000000000000071</c:v>
                </c:pt>
                <c:pt idx="2">
                  <c:v>0.2100000000000001</c:v>
                </c:pt>
                <c:pt idx="3">
                  <c:v>0</c:v>
                </c:pt>
              </c:numCache>
            </c:numRef>
          </c:val>
        </c:ser>
        <c:dLbls>
          <c:showVal val="1"/>
        </c:dLbls>
        <c:shape val="box"/>
        <c:axId val="90920832"/>
        <c:axId val="90922368"/>
        <c:axId val="0"/>
      </c:bar3DChart>
      <c:catAx>
        <c:axId val="90920832"/>
        <c:scaling>
          <c:orientation val="minMax"/>
        </c:scaling>
        <c:axPos val="l"/>
        <c:majorTickMark val="none"/>
        <c:tickLblPos val="nextTo"/>
        <c:crossAx val="90922368"/>
        <c:crosses val="autoZero"/>
        <c:auto val="1"/>
        <c:lblAlgn val="ctr"/>
        <c:lblOffset val="100"/>
      </c:catAx>
      <c:valAx>
        <c:axId val="90922368"/>
        <c:scaling>
          <c:orientation val="minMax"/>
        </c:scaling>
        <c:delete val="1"/>
        <c:axPos val="b"/>
        <c:numFmt formatCode="0%" sourceLinked="1"/>
        <c:tickLblPos val="none"/>
        <c:crossAx val="9092083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style val="29"/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GIUDIZIO SPELEOBAR</a:t>
            </a:r>
          </a:p>
        </c:rich>
      </c:tx>
      <c:layout>
        <c:manualLayout>
          <c:xMode val="edge"/>
          <c:yMode val="edge"/>
          <c:x val="0.15548466374932407"/>
          <c:y val="0"/>
        </c:manualLayout>
      </c:layout>
    </c:title>
    <c:view3D>
      <c:perspective val="30"/>
    </c:view3D>
    <c:plotArea>
      <c:layout>
        <c:manualLayout>
          <c:layoutTarget val="inner"/>
          <c:xMode val="edge"/>
          <c:yMode val="edge"/>
          <c:x val="2.8456911180591387E-2"/>
          <c:y val="2.1747189693282147E-2"/>
          <c:w val="0.94326022364912343"/>
          <c:h val="0.57627644852129334"/>
        </c:manualLayout>
      </c:layout>
      <c:bar3DChart>
        <c:barDir val="col"/>
        <c:grouping val="clustered"/>
        <c:ser>
          <c:idx val="0"/>
          <c:order val="0"/>
          <c:tx>
            <c:strRef>
              <c:f>'Foglio1'!$B$1</c:f>
              <c:strCache>
                <c:ptCount val="1"/>
                <c:pt idx="0">
                  <c:v>mkbn</c:v>
                </c:pt>
              </c:strCache>
            </c:strRef>
          </c:tx>
          <c:dLbls>
            <c:dLbl>
              <c:idx val="1"/>
              <c:layout>
                <c:manualLayout>
                  <c:x val="-3.4537255170098896E-2"/>
                  <c:y val="5.80839766781669E-2"/>
                </c:manualLayout>
              </c:layout>
              <c:showVal val="1"/>
            </c:dLbl>
            <c:dLbl>
              <c:idx val="2"/>
              <c:layout>
                <c:manualLayout>
                  <c:x val="9.1277031520975632E-2"/>
                  <c:y val="7.1750525688237282E-2"/>
                </c:manualLayout>
              </c:layout>
              <c:showVal val="1"/>
            </c:dLbl>
            <c:showVal val="1"/>
          </c:dLbls>
          <c:cat>
            <c:strRef>
              <c:f>'Foglio1'!$A$2:$A$5</c:f>
              <c:strCache>
                <c:ptCount val="4"/>
                <c:pt idx="0">
                  <c:v>Negativo</c:v>
                </c:pt>
                <c:pt idx="1">
                  <c:v>Positivo</c:v>
                </c:pt>
                <c:pt idx="2">
                  <c:v>Soddisfacente</c:v>
                </c:pt>
                <c:pt idx="3">
                  <c:v>Eccellente</c:v>
                </c:pt>
              </c:strCache>
            </c:strRef>
          </c:cat>
          <c:val>
            <c:numRef>
              <c:f>'Foglio1'!$B$2:$B$5</c:f>
              <c:numCache>
                <c:formatCode>0%</c:formatCode>
                <c:ptCount val="4"/>
                <c:pt idx="0">
                  <c:v>0</c:v>
                </c:pt>
                <c:pt idx="1">
                  <c:v>0.4800000000000002</c:v>
                </c:pt>
                <c:pt idx="2">
                  <c:v>0.52</c:v>
                </c:pt>
                <c:pt idx="3">
                  <c:v>0</c:v>
                </c:pt>
              </c:numCache>
            </c:numRef>
          </c:val>
        </c:ser>
        <c:dLbls>
          <c:showVal val="1"/>
        </c:dLbls>
        <c:shape val="cone"/>
        <c:axId val="91049344"/>
        <c:axId val="91055232"/>
        <c:axId val="0"/>
      </c:bar3DChart>
      <c:catAx>
        <c:axId val="9104934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800"/>
            </a:pPr>
            <a:endParaRPr lang="it-IT"/>
          </a:p>
        </c:txPr>
        <c:crossAx val="91055232"/>
        <c:crosses val="autoZero"/>
        <c:auto val="1"/>
        <c:lblAlgn val="ctr"/>
        <c:lblOffset val="100"/>
      </c:catAx>
      <c:valAx>
        <c:axId val="91055232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9104934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0.815</cdr:x>
      <cdr:y>0.815</cdr:y>
    </cdr:from>
    <cdr:to>
      <cdr:x>1</cdr:x>
      <cdr:y>1</cdr:y>
    </cdr:to>
    <cdr:pic>
      <cdr:nvPicPr>
        <cdr:cNvPr id="2" name="Immagine 1" descr="qwertyuiop.pn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452320" y="5589240"/>
          <a:ext cx="1691680" cy="1268760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olo rettango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grpSp>
        <p:nvGrpSpPr>
          <p:cNvPr id="2" name="Grup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igura a mano liber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igura a mano liber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Connettore 1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t-IT" dirty="0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7" name="Gallon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Gallon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dirty="0" smtClean="0"/>
              <a:t>Fare clic sull'icona per inserire un'immagine</a:t>
            </a:r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Triangolo rettango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Connettore 1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Gallon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Gallon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igura a mano liber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B6055F8-1D02-4417-9241-55C834FD9970}" type="datetimeFigureOut">
              <a:rPr lang="it-IT" smtClean="0"/>
              <a:pPr/>
              <a:t>12/09/2014</a:t>
            </a:fld>
            <a:endParaRPr lang="it-IT" dirty="0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t-IT" dirty="0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fad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chart" Target="../charts/char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/>
          <p:nvPr/>
        </p:nvGraphicFramePr>
        <p:xfrm>
          <a:off x="0" y="0"/>
          <a:ext cx="5364088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afico 2"/>
          <p:cNvGraphicFramePr/>
          <p:nvPr/>
        </p:nvGraphicFramePr>
        <p:xfrm>
          <a:off x="0" y="3645024"/>
          <a:ext cx="8820472" cy="321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afico 3"/>
          <p:cNvGraphicFramePr/>
          <p:nvPr/>
        </p:nvGraphicFramePr>
        <p:xfrm>
          <a:off x="5220072" y="0"/>
          <a:ext cx="3923928" cy="5085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Immagine 5" descr="qwertyuio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52320" y="5589240"/>
            <a:ext cx="1691680" cy="126876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fico 5"/>
          <p:cNvGraphicFramePr/>
          <p:nvPr/>
        </p:nvGraphicFramePr>
        <p:xfrm>
          <a:off x="1691680" y="2996952"/>
          <a:ext cx="7452320" cy="386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co 6"/>
          <p:cNvGraphicFramePr/>
          <p:nvPr/>
        </p:nvGraphicFramePr>
        <p:xfrm>
          <a:off x="-468560" y="0"/>
          <a:ext cx="8712968" cy="2924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magine 3" descr="qwertyui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5589240"/>
            <a:ext cx="1691680" cy="126876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/>
          <p:nvPr/>
        </p:nvGraphicFramePr>
        <p:xfrm>
          <a:off x="0" y="0"/>
          <a:ext cx="406794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afico 2"/>
          <p:cNvGraphicFramePr/>
          <p:nvPr/>
        </p:nvGraphicFramePr>
        <p:xfrm>
          <a:off x="4211960" y="0"/>
          <a:ext cx="4727848" cy="321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afico 3"/>
          <p:cNvGraphicFramePr/>
          <p:nvPr/>
        </p:nvGraphicFramePr>
        <p:xfrm>
          <a:off x="3635896" y="3140968"/>
          <a:ext cx="468052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Immagine 5" descr="qwertyuio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52320" y="5589240"/>
            <a:ext cx="1691680" cy="1268760"/>
          </a:xfrm>
          <a:prstGeom prst="rect">
            <a:avLst/>
          </a:prstGeom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pPr algn="ctr"/>
            <a:r>
              <a:rPr lang="it-IT" sz="4800" dirty="0" smtClean="0">
                <a:solidFill>
                  <a:srgbClr val="046DEC"/>
                </a:solidFill>
              </a:rPr>
              <a:t>GRAZIE PER LA VISIONE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400" dirty="0" smtClean="0">
                <a:solidFill>
                  <a:srgbClr val="FF0000"/>
                </a:solidFill>
              </a:rPr>
              <a:t> realizzato da</a:t>
            </a: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dirty="0" smtClean="0">
                <a:solidFill>
                  <a:srgbClr val="FF0000"/>
                </a:solidFill>
              </a:rPr>
              <a:t>DAVIDE </a:t>
            </a:r>
            <a:r>
              <a:rPr lang="it-IT" dirty="0" err="1" smtClean="0">
                <a:solidFill>
                  <a:srgbClr val="FF0000"/>
                </a:solidFill>
              </a:rPr>
              <a:t>DI</a:t>
            </a:r>
            <a:r>
              <a:rPr lang="it-IT" dirty="0" smtClean="0">
                <a:solidFill>
                  <a:srgbClr val="FF0000"/>
                </a:solidFill>
              </a:rPr>
              <a:t> RENZO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 descr="qwertyuio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52320" y="5589240"/>
            <a:ext cx="1691680" cy="1268760"/>
          </a:xfrm>
          <a:prstGeom prst="rect">
            <a:avLst/>
          </a:prstGeom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Vial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ial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484</TotalTime>
  <Words>42</Words>
  <Application>Microsoft Office PowerPoint</Application>
  <PresentationFormat>Presentazione su schermo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Viale</vt:lpstr>
      <vt:lpstr>Diapositiva 1</vt:lpstr>
      <vt:lpstr>Diapositiva 2</vt:lpstr>
      <vt:lpstr>Diapositiva 3</vt:lpstr>
      <vt:lpstr>Diapositiva 4</vt:lpstr>
      <vt:lpstr>GRAZIE PER LA VISIONE      realizzato da DAVIDE DI RENZO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60</cp:revision>
  <dcterms:created xsi:type="dcterms:W3CDTF">2014-09-09T14:36:40Z</dcterms:created>
  <dcterms:modified xsi:type="dcterms:W3CDTF">2014-09-12T12:57:21Z</dcterms:modified>
</cp:coreProperties>
</file>